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D4078-7B6E-44B0-9AAC-97B67C4F6575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F873B-7A0F-4569-A428-5A5009625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B9EBC6-772E-4CF2-AE43-33958C7448E5}" type="slidenum">
              <a:rPr lang="en-US"/>
              <a:pPr/>
              <a:t>3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58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5CAADF-CAA4-4575-ABD4-7F0780F59042}" type="slidenum">
              <a:rPr lang="en-US"/>
              <a:pPr/>
              <a:t>29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237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CE8A83-D4A9-4AE5-B8D0-6939F9313780}" type="slidenum">
              <a:rPr lang="en-US"/>
              <a:pPr/>
              <a:t>30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8A1DEE-31CA-4087-931B-85F0F991514A}" type="slidenum">
              <a:rPr lang="en-US"/>
              <a:pPr/>
              <a:t>31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49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D0FE1E-857D-4637-993D-5420812F639B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4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CF382F-AAF1-4FE3-8078-843AD5C2A31F}" type="slidenum">
              <a:rPr lang="en-US"/>
              <a:pPr/>
              <a:t>6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06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E4B16-043F-4CF9-AD98-AFC4E8402835}" type="slidenum">
              <a:rPr lang="en-US"/>
              <a:pPr/>
              <a:t>7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51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556D9-868B-4C42-A6E5-418DE6F818A9}" type="slidenum">
              <a:rPr lang="en-US"/>
              <a:pPr/>
              <a:t>8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690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1949B1-0A70-41D0-B5B9-87E9B25F3B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3034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4C68B1-EF82-4D19-9161-22DACDB0F861}" type="slidenum">
              <a:rPr lang="en-US"/>
              <a:pPr/>
              <a:t>22</a:t>
            </a:fld>
            <a:endParaRPr lang="en-US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645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D13C83-012D-47CF-980C-AE15D9CB678A}" type="slidenum">
              <a:rPr lang="en-US"/>
              <a:pPr/>
              <a:t>25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846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36C921-5A1B-462F-A174-7A8E8FA3EFEB}" type="slidenum">
              <a:rPr lang="en-US"/>
              <a:pPr/>
              <a:t>27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504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30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240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44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88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14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91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25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439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727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13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EB60-7D13-46CA-B27A-3DB28C6771BE}" type="datetimeFigureOut">
              <a:rPr lang="en-US" smtClean="0"/>
              <a:t>1/22/2018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1CD83-1C99-4E90-9B0F-CED43D68B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6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sp2.fotologs.net/photo/2/4/102/ange_shey/1212697628_f.jpg&amp;imgrefurl=http://www.fotolog.com/ange_shey?locale=pt_BR&amp;h=405&amp;w=500&amp;sz=25&amp;hl=en&amp;start=28&amp;usg=__n_hDwn5LQ0Svguvw96jjeOm0YfY=&amp;tbnid=K8LGL5fRZ3kcRM:&amp;tbnh=105&amp;tbnw=130&amp;prev=/images?q=vale+la+pena&amp;start=20&amp;gbv=2&amp;ndsp=20&amp;hl=en&amp;rls=GZHZ,GZHZ:2007-24,GZHZ:en&amp;sa=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85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229600" cy="1219200"/>
          </a:xfrm>
        </p:spPr>
        <p:txBody>
          <a:bodyPr/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desleal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114800" y="4800600"/>
            <a:ext cx="381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disloyal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94562" name="Picture 2" descr="http://t2.gstatic.com/images?q=tbn:ANd9GcTQoCg0R_skNwN8QdTEG9yOaobJsrY73cI8YGcvzgd3YhXJcYkLZ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057400"/>
            <a:ext cx="4283592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90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304800"/>
            <a:ext cx="42672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generoso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5723" name="Picture 11" descr="http://noimpactman.typepad.com/photos/uncategorized/2008/10/16/kids_shar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209800"/>
            <a:ext cx="4334369" cy="2895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934200" y="2362201"/>
            <a:ext cx="289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generous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1524001" y="90101"/>
            <a:ext cx="88402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2743200" algn="l"/>
              </a:tabLst>
            </a:pPr>
            <a:r>
              <a:rPr lang="es-ES" sz="1200" b="1">
                <a:solidFill>
                  <a:srgbClr val="000000"/>
                </a:solidFill>
                <a:latin typeface="Times New Roman" pitchFamily="18" charset="0"/>
                <a:ea typeface="Batang"/>
                <a:cs typeface="Times New Roman" pitchFamily="18" charset="0"/>
              </a:rPr>
              <a:t>confiar en </a:t>
            </a:r>
            <a:endParaRPr lang="es-E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93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274638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guardar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los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secretos</a:t>
            </a:r>
            <a:endParaRPr lang="en-US" sz="4200" b="1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24400" y="4800601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keep secrets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1" descr="http://i.ehow.com/images/GlobalPhoto/Articles/4668216/0keepsecret-main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0555" y="1775619"/>
            <a:ext cx="1871762" cy="2667000"/>
          </a:xfrm>
          <a:prstGeom prst="rect">
            <a:avLst/>
          </a:prstGeom>
          <a:noFill/>
        </p:spPr>
      </p:pic>
      <p:pic>
        <p:nvPicPr>
          <p:cNvPr id="5" name="Picture 5" descr="2465599974_b2ed4b48a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7708" y="2002092"/>
            <a:ext cx="2252741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788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inseguro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</a:p>
        </p:txBody>
      </p:sp>
      <p:pic>
        <p:nvPicPr>
          <p:cNvPr id="119825" name="Picture 17" descr="http://fineartamerica.com/images-medium/insecure-sabah-java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762000"/>
            <a:ext cx="2093428" cy="2057400"/>
          </a:xfrm>
          <a:prstGeom prst="rect">
            <a:avLst/>
          </a:prstGeom>
          <a:noFill/>
        </p:spPr>
      </p:pic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24000" y="426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insecure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91138" name="AutoShape 2" descr="data:image/jpeg;base64,/9j/4AAQSkZJRgABAQAAAQABAAD/2wCEAAkGBxQTEhUUExQUFRUXFxYVGBYWFhYUGRUbGhcXGBYYFRQYHCggGBolHRYVITEhJSkrLi4uGB8zODMsNygtLiwBCgoKDg0OGxAQGiwkHCQsLCwtLCwsNCwsLCwsLCwsLy0sLCwsLCwsLCwsLCwsLDcsLCwsLCwsLCwsLCwsLCwsLP/AABEIALQAtAMBIgACEQEDEQH/xAAcAAABBAMBAAAAAAAAAAAAAAAABAUGBwEDCAL/xAA9EAABAwEFBAcGBAYCAwAAAAABAAIDEQQFEiExBkFRYQcTInGBkaEyQlKxwdEUI+HwM2JygpLxJLIlg+L/xAAbAQABBQEBAAAAAAAAAAAAAAAAAQIDBAUGB//EACkRAAICAQQBBAEEAwAAAAAAAAABAhEDBBIhMQUiMkFREzNhcbEUQoH/2gAMAwEAAhEDEQA/ALxQhCABCEIAEIQgAQhCABeapvv2+orJC6aZ2Fo04uO5rRvJVJbU7bWm1fyRknBC05nnI7f3JrlQ6MbLpt+0Fni9qRteRB86Jqtm3dlY2oJceAyXP9ovWRgoXAneBkByA3pGy8KnRp76/Mpm5j9iLptHSg8O7EMbm8Mbq/5YaKX7NbVwWsUYcMgFXRuPaHGnxDmFQdmbiGpA5UIWmYSQvEkRILTUFpNQeNNQl3MHBHUKFAujbbn8a3qZqCdorXdK34hzG8KeAp6dkbVGUIQlEBCEIAEIQgDCFlCABCEIAEIQgAQhCABa55gxpc4gNaCSToANSVsVYdNm0ZhiZZmaygufyaCA0f3Or/ikboVK3RBdtdrHW61ClRG0kRt+EfER8TvTJaDZcnuNBkP9d6itglDHVOp1PHu705W231aA0qFlhLga7zhz1PlVN0chr/FI/qCLUX1rVy82a3Fp7bQ4eRTkNZI7qtThTEAQfebmPGlE8ygEZH7+abruEbm44qcwMvMbitr5xuyO/wDUfVLQCdlodZ5myMdgc1wLX8Dz5ceNV0PsZtI23WcSCgeOzIwZ4XfY6hc5WuQOBB/f6qRdEd/mz25sbj2Zfyzz+A+By8ShOmNkrOi0LAWVIRAhCEACEIQAIQhAAhYWUACEIQAIQhAGHLmbpFvj8VbpHg9kOwN5BvZB/wCx8Vfu2t5/h7FNJWhDCB3nILli02nCC7fz3k/bPzTJEsPs0OJc+jRmdymtw7POIBc3zzTNsBZg+UucKkUVzXfCKacFXyy5pFjEvkaLHspFTtNB8EhvrYyF7Tha0HyU7szaf6qt8rKt4DjRRqySkc72y7n2OXEAaZgjUEcDRbZpmSDgTod7a7uY+ytPae4WytIIbXk2nrVUze1ldA8xndmOY3j6qeE74IskEuUa3yua8g6jKu48Kr2JnRubI3ItIc3w5pDLLWh8PBLbJPVpadKVAO/ipGRJnWOzl5i02aGZuj2NPjTP6pzVYdA16dZY5ICc4JMv6X1LfUFWcnp2iFqmZQhCUQEIQgAQhCABCwsoAEIQgAQULDkAVl053lgsjIgc3v8AkKrni8pcwOAr5q0+nW8estjY90bKeLiK/JVLajVxKYuyX/UtDo9sGGIE6uo5TqO3yNNI4sXNxwjw4pm2Tg/47KfCPkmu+9ppY3ljInEt4nDVVqtllNRRK37UWhuX4dtf6v0Tlcl6STA9YMJypTfyTBZrudJAJnNFC0O7LnhzeOTjQnlkldy2Z/WxkE4XciKgbyCkcWuB8XFq0Pd6S4GEjOm7iqT26ma+TEGlrgcxqD3FWnt66SOmEdmmZ1zJoFV88pm6xoJL25lri0EjOpaKfVLBOxs5Lb2Qpm8d6VWA1yO4pJI6jvFb4fa5FWWVUy2ege1lttkj3SRZ/wDrdl/2KvkLnLofk/8AJQniJB44TXLwXRoSxGT7MoQhOGghCEACEIQAIQhAGFlCEACw4rKT2+YMje86Na5x8ASgDl7pItXWXhaDwfh8lDJG5p6vmQunLnaudiPecz80zSmhqo0Svou3o9teKysPIDyUltez0c4qQKquejS2Hqacz81aN12qgVWfpkXYeqJ7u64+q3kgbia+i2tk/PZySi2W+jTxomK670ic/wBsYxm4HKiW7BQJLelmDyQc8qeCq/aTZV0ZLoqNrXOm7eFZF4XtFiaA7turQDMmnckhtImZpR2hHAocq6Gxx2qZzRe1hdE8g8UWGLGQNKqZdJV24XYgojdD6OPMZb9NcvJWIS3Rsr5YbZcE/wCieZrbyhY6gfUihBFeye0F0YFypsFai68rHhHa65o8NSK91QuqwnogZlCEJwgIQhAAhCEACEIQALCyhAAmzaUE2S0AamKQD/EpzWi2sxRvHFrh5goBHIN9v/PfycR6pomOZTrfv8Zx4uJ8ymhxTESSJv0b2n22bwa+B/0rQs8uEKDdEWxUszvxMlY4KUGWcvMcGimu9XTFd0LxQMbhG/iq+WNstYMm1ckbs8+IVOm47j4pmkuVhkxNeGk9yl+0d+2SBvVSOb2gRh3kaZAad6hlh2eLi98UrnROzZiDqs1qK1zGijSosRlu5aJVdFjjiAq8F4Gtc+STW1pZMSPZcK+IyKZbdsxI97KTGNo9rIku0yFT3p8la2NlCSaZVOpSMOFyVd0q2wUa3eSoHBJgGLhRw+RHqnLbm8+vtTiPZb2Rz4n98EyyOyaOH3VvHGolDLPdJskWxVo6q8LNJubMx3gTQ+hK63C49uAVnh5uY3zJquubseXRMJ1LG176J6IpCpCEJw0EIQgAQhCABCEIAELBQgDKTXhLhjef5T8ltkkAGfcqs282jmnkNlhOBoNHurUnkKfIZpspUOirKU2pbSd45lMUhTneJ7RFdMvkmyQJIjpnQuy99F13Nw5fksAA7sJ+SllwSNczDXQZqqOjCYyWJzD7kjmjuNHfUqaXdeBjB76eqry9zLMeYj/armsj8Q6hhcdXNbR3fi1qolBddtic5kbg9oPvEg03KZSXu2OzulwmjRiOY8VD7btc3HiHvAEgGuE6UTJJE2KUo2O132Gb2p3DLQDNQTpE2mwMdHEczUF3Du5p1vPaWSVuFlQN54+CrXac057ylglY3LJ1yRyY1w9wC8v1qvcYp81skaKCiuFAX3BOY54ZD7LZGF3diAd6OK6+sEeGNgG5oHouVdl7u66G2Z0DLO9/k9i6a2Rt3XWOzyb3RMJ76UPqEiCQ8IQhOGghCEACEIQALFUJHbbe2MZ6pUr6Gymoq2xTJIGipIA4lIHX/ZxrMzzTBetoEntGo4Vo3y3plnj3BwaODRh9dVPHCn2Y2o8rKD9EeCaWu+YcBc17S4B2EV1NNFUV4XjFY4JHvq+1Sh2fwVBFMX92dE52qGoPutGZJNa/vkqw2ye4u3kbidf3RR58G1Wifx3lPzz2TVEWmkWlxWHFAUVGq3Za3RR/Ampp1jPPCa/RTK1RZd5/VQzogd+ROOEgPmz9FYTWB2EHh81WmqZbxu4oX3Kxskbo5AC1wII4g6qvZ7nEMr49Q1xHhuVkXbEWcxxUVvWxl00hrq47lFMmi+RjtLQG1ooPf0VcyrLtt3ZAKD7XR0DWt1caDmjG+RuRcENceyD++S1QRl2XL5pTPCW5HX6pNZ3UPp9lcT4Kb7Jz0cSAR21hpWSzGJo3lzngNA7zRdAbG2TqbJFGdwJ8ySuX7gtFLXGNAXDz3HzVti+HT06wOwkca4e465KTDjc2yjr9atNBOrsuHEs1VTXZe09mlDWyuew5hrjXwqVY123uyRjToSK0Uk8UokGl8nhz8dMdELAWVEaIIQhAGi1zhjC47goLbbwLnVUn2qkLYMt5Cr5sx8VYwRvkwvK52mooWTWlwFRmBqOIWvrg4AjQrTHPiFRuycPukjJOrkwe5Jm3k4ahWqMBzbZvtpxUG4Z+Kjt73e2QA0591f0UglGtU2Pb7QPEejUsopqmR48koy3rtFV3js/K178LSRU6Jlc0g0IorxulzQ7C4VxafZNe0ez8L69kV4rJyyeKe2R3mgyLVYFOPfyJeh2P8mc8ZGjyb/8ASs2GGpCh+wN0CGAtaSayOdn3Bv0U4sNmNKqvJ27NCKqNCkuoCkLbBUknelMrtycI41HMdHgabRYQW5hV5e13gSmV+eRDQBWg5cyrZliBFEwW+5xnXP7cOaTocnZQF+srJQCnLUny0TQD9lNtqJYonFsdC45E/qotZbA+VxbExz3cgTTxVrHLgrZI88Gu7GkzNDdcQorZsji11KVG7dQtFfIgnyTbcWxRskLZZqda9wAHwtAJPinVoOTuFPQ/qVf0vK3I5TzmSsqg/hf2KbSKujpqHA17s08xXhQ5Jnf7Q5Cq2NdmFd2pnNrJKFUWJcV6V7JPcpCCqyum1EEniaDwVh3dNjjBVDNDa7R1/idY8sNsu0K0LCFAbJH9s30g/u+hP0UAmcGuDtWO15KdbfGlmqNz2n9+aruyTAl0Ljke0w/MK3p+Ec15f9Wv2N87S04m5mmY+Mfda7UwTR9k0Orf5XBerNNhPVv49k/RFohLHY2ivxN48xzVgxL+UeYrVjjDjro4cDXMei0E5OPEn5Lw+mI4fZlGu4PGnn9F7fLiHCpoRw0ySoScebQimFKEa6jlRLJZetYCNTl4pPaeXdVarpaetp7oGI/RUtbj3Q3G74LVSxZdnxImlzWTA0Abgn17y0JvuO0gtol1udjyCyzsmIobR1j6NGQNSfkE9RJvsUQaKDinBrlHdsVnty8PjB1C9rCGxo0HZ6zVxdTHXWuEVS6z2GNvssaO4AJQvQSWKQ7bR9XNaNzSfEkfZR6zuDmV4jPvH1TptHLjmeRWgOHwA+6ZYci7g7tDx9r6Lf00dmOKPPfKZfzanJK+nx/zg3s1ryC9tctWOgWYVZMpr5HCzSU+isDZaarXN+GnyVdwahTPYubtOHEE+VPuoNQvSavhsu3UJfZLwhAQqB2hHNuG/wDG/vYPPs/VVPPGdPebm0q5dqLGZbLMwalhLe8Zj1CqK0vDmMmb7wqfHUfNWsD4aOc8zBrJGQpY8Tsr741HdvC32W1EUbJ4O3HkU2RuwObI09l3ZPLgU7hoNRTXUbu8c1ZRhyVcie3WKoOHQ5nkRoQmm1zFpzyqa+etPEeoT7Qs/mZ6t+4TPf8AZxhDm6VBrwG9EurFx8tRZrc4ka/fwSzZ9ntniQ0eGvqU2ufQUHBSC5bPRrR4nxVLWzqFfZu+Cwbs7l8If7nipVOzQktjZQJVVZNnYtGIzQVW6OZaIpWub2SCRqOCTtkUUri6YRlGatMd2SLJKQQSJZVOsRo9pLeVr6qJzuWXfuW6WUNBJIAGpUL2gvPrjRvsitOZ4qzpsDyS64RmeT10NLifPqfSGqSp7QPHXf380hlOE1B1yI4Hd9U4xNz5Oz7juTXe8VBXfWh+i3nwjgYeqdP5NkL8VOGqXNKRwgBorlyW9hrn6JUMyfsKozqVLdjH/nBvBh9SFEo09bMz4bSzm4N9Hfom5VcGTePn+PUQb+0WYChAQsw74w5UnZYwDaYh7DJnho4CtaLKFYwe4xvM/pIR2ZgMcrToBUeGidLK7FC1x1whCFbXZzsuhWx1RVMl9jCx4Ghbi7jXchCJdDYe9DbZ2Vw8yK+imV2jtIQsnX9o67wHtn/KJEzQL09CFQR0LINLaXMmeWmhxu0709RWlzm1OqELR1sV+JM5XwuSX+XOF8c8DhYJSU6TSlrC4agLCFm4/cjps7qDr6IXb7xkldR5yGgGQHgkbTl4t+ZQhdLiSUVR5nqJynkbk7NxHYPI5LReTQQK8isoT30Vo+4SWIYnEncaDklTxmhCF0Py+49RnNPFyfxof61hCSXtYuD9aP8AK/stMIQhZR6Gf//Z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40" name="Picture 4" descr="http://thereseborchardblogdotcom.files.wordpress.com/2013/08/insecurity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600200"/>
            <a:ext cx="2209800" cy="220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00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7814"/>
            <a:ext cx="8229600" cy="11398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mentir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3" descr="pinocch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3505200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6248400" y="1981200"/>
            <a:ext cx="3886200" cy="609600"/>
          </a:xfrm>
          <a:prstGeom prst="wedgeRoundRectCallout">
            <a:avLst>
              <a:gd name="adj1" fmla="val -75296"/>
              <a:gd name="adj2" fmla="val 58038"/>
              <a:gd name="adj3" fmla="val 16667"/>
            </a:avLst>
          </a:prstGeom>
          <a:gradFill rotWithShape="1">
            <a:gsLst>
              <a:gs pos="0">
                <a:srgbClr val="00FF00">
                  <a:gamma/>
                  <a:shade val="46275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Mentiroso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 liar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10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obediente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desobediente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4678362"/>
            <a:ext cx="81534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obedient / disobedient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1266" name="Picture 2" descr="https://encrypted-tbn1.gstatic.com/images?q=tbn:ANd9GcRvZwmBIpBMIIPfrE2UF-EAYCcC5KZsvAGywjtMhqUW-u4R6xm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84672" y="1295400"/>
            <a:ext cx="2716528" cy="3505200"/>
          </a:xfrm>
          <a:prstGeom prst="rect">
            <a:avLst/>
          </a:prstGeom>
          <a:noFill/>
        </p:spPr>
      </p:pic>
      <p:pic>
        <p:nvPicPr>
          <p:cNvPr id="11268" name="Picture 4" descr="http://loquetuquierasoir.com/wp-content/uploads/2014/07/cleaning-living-room-clipartkids-cleaning-up-clipart---unique-home-designs-siiltzb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371600"/>
            <a:ext cx="367918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37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resolver (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un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5967" name="Picture 15" descr="http://www.problogger.net/wp-content/uploads/2009/04/solve-probl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133600"/>
            <a:ext cx="5505450" cy="3689350"/>
          </a:xfrm>
          <a:prstGeom prst="rect">
            <a:avLst/>
          </a:prstGeom>
          <a:noFill/>
        </p:spPr>
      </p:pic>
      <p:sp>
        <p:nvSpPr>
          <p:cNvPr id="125968" name="Rectangle 16"/>
          <p:cNvSpPr>
            <a:spLocks noChangeArrowheads="1"/>
          </p:cNvSpPr>
          <p:nvPr/>
        </p:nvSpPr>
        <p:spPr bwMode="auto">
          <a:xfrm>
            <a:off x="3962400" y="2209800"/>
            <a:ext cx="3886200" cy="381000"/>
          </a:xfrm>
          <a:prstGeom prst="rect">
            <a:avLst/>
          </a:prstGeom>
          <a:solidFill>
            <a:schemeClr val="bg1"/>
          </a:solidFill>
          <a:ln w="12700" cap="sq" algn="ctr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2651126" y="1327151"/>
            <a:ext cx="701675" cy="366713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romper con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133600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break up 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8850" name="Picture 2" descr="http://www.task.fm/image/AMIfv95DACVdj3qOQtrEAbh3ZmXsh_0vzmJ2VKUUUaToQgd3OU7vJoXKph92SPXkf89roVMIIwvz6VrKZEujWbhRxYgMGyzJusc_veOkEtY7KYAqdV_ktqiaSyNpq0SAbN-Hg__JKNn3EZljuyKmrEWSzlJolmRTN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1" y="1371600"/>
            <a:ext cx="6075451" cy="349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38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8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2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304800"/>
            <a:ext cx="8229600" cy="1112838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</a:p>
        </p:txBody>
      </p:sp>
      <p:pic>
        <p:nvPicPr>
          <p:cNvPr id="131076" name="Picture 4" descr="MCj028578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1" y="1981201"/>
            <a:ext cx="1935163" cy="2284413"/>
          </a:xfrm>
          <a:prstGeom prst="rect">
            <a:avLst/>
          </a:prstGeom>
          <a:noFill/>
        </p:spPr>
      </p:pic>
      <p:sp>
        <p:nvSpPr>
          <p:cNvPr id="131077" name="WordArt 5"/>
          <p:cNvSpPr>
            <a:spLocks noChangeArrowheads="1" noChangeShapeType="1" noTextEdit="1"/>
          </p:cNvSpPr>
          <p:nvPr/>
        </p:nvSpPr>
        <p:spPr bwMode="auto">
          <a:xfrm>
            <a:off x="3276600" y="4495801"/>
            <a:ext cx="16764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3600" kern="10" spc="-360" dirty="0">
                <a:ln w="12700" cap="sq">
                  <a:solidFill>
                    <a:srgbClr val="000099"/>
                  </a:solidFill>
                  <a:round/>
                  <a:headEnd type="none" w="sm" len="sm"/>
                  <a:tailEnd type="none" w="sm" len="sm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F  r  í  o</a:t>
            </a:r>
            <a:endParaRPr lang="en-US" sz="3600" kern="10" spc="-360" dirty="0">
              <a:ln w="12700" cap="sq">
                <a:solidFill>
                  <a:srgbClr val="000099"/>
                </a:solidFill>
                <a:round/>
                <a:headEnd type="none" w="sm" len="sm"/>
                <a:tailEnd type="none" w="sm" len="sm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  <p:pic>
        <p:nvPicPr>
          <p:cNvPr id="131079" name="Picture 7" descr="http://www.fadingad.com/blog/spain/barcelona_bankcard_thie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1" y="2514600"/>
            <a:ext cx="1946275" cy="2209800"/>
          </a:xfrm>
          <a:prstGeom prst="rect">
            <a:avLst/>
          </a:prstGeom>
          <a:noFill/>
        </p:spPr>
      </p:pic>
      <p:sp>
        <p:nvSpPr>
          <p:cNvPr id="131080" name="WordArt 8" descr="Narrow vertical"/>
          <p:cNvSpPr>
            <a:spLocks noChangeArrowheads="1" noChangeShapeType="1" noTextEdit="1"/>
          </p:cNvSpPr>
          <p:nvPr/>
        </p:nvSpPr>
        <p:spPr bwMode="auto">
          <a:xfrm>
            <a:off x="6553200" y="4419601"/>
            <a:ext cx="3352800" cy="10842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r>
              <a:rPr lang="en-US" sz="3600" kern="10">
                <a:ln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NO amigable.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2133600" y="5668962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cold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/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unfriendly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81722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4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514351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ser </a:t>
            </a:r>
          </a:p>
        </p:txBody>
      </p:sp>
      <p:pic>
        <p:nvPicPr>
          <p:cNvPr id="135172" name="Picture 4" descr="MPj04227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897063"/>
            <a:ext cx="4346448" cy="3505200"/>
          </a:xfrm>
          <a:prstGeom prst="rect">
            <a:avLst/>
          </a:prstGeom>
          <a:noFill/>
        </p:spPr>
      </p:pic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2438400" y="5615145"/>
            <a:ext cx="4800600" cy="646331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n"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be known to be …</a:t>
            </a:r>
          </a:p>
        </p:txBody>
      </p:sp>
    </p:spTree>
    <p:extLst>
      <p:ext uri="{BB962C8B-B14F-4D97-AF65-F5344CB8AC3E}">
        <p14:creationId xmlns:p14="http://schemas.microsoft.com/office/powerpoint/2010/main" val="367712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562600"/>
            <a:ext cx="6400800" cy="1143000"/>
          </a:xfrm>
        </p:spPr>
        <p:txBody>
          <a:bodyPr>
            <a:normAutofit/>
          </a:bodyPr>
          <a:lstStyle/>
          <a:p>
            <a:r>
              <a:rPr lang="en-US" sz="4400" b="1" dirty="0"/>
              <a:t>V</a:t>
            </a:r>
            <a:r>
              <a:rPr lang="en-US" sz="4400" b="1" dirty="0">
                <a:solidFill>
                  <a:srgbClr val="FF0000"/>
                </a:solidFill>
              </a:rPr>
              <a:t>O</a:t>
            </a:r>
            <a:r>
              <a:rPr lang="en-US" sz="4400" b="1" dirty="0"/>
              <a:t>C</a:t>
            </a:r>
            <a:r>
              <a:rPr lang="en-US" sz="4400" b="1" dirty="0">
                <a:solidFill>
                  <a:srgbClr val="00FFFF"/>
                </a:solidFill>
              </a:rPr>
              <a:t>A</a:t>
            </a:r>
            <a:r>
              <a:rPr lang="en-US" sz="4400" b="1" dirty="0"/>
              <a:t>B</a:t>
            </a:r>
            <a:r>
              <a:rPr lang="en-US" sz="4400" b="1" dirty="0">
                <a:solidFill>
                  <a:srgbClr val="FFFF00"/>
                </a:solidFill>
              </a:rPr>
              <a:t>U</a:t>
            </a:r>
            <a:r>
              <a:rPr lang="en-US" sz="4400" b="1" dirty="0"/>
              <a:t>L</a:t>
            </a:r>
            <a:r>
              <a:rPr lang="en-US" sz="4400" b="1" dirty="0">
                <a:solidFill>
                  <a:srgbClr val="00FF00"/>
                </a:solidFill>
              </a:rPr>
              <a:t>A</a:t>
            </a:r>
            <a:r>
              <a:rPr lang="en-US" sz="4400" b="1" dirty="0"/>
              <a:t>R</a:t>
            </a:r>
            <a:r>
              <a:rPr lang="en-US" sz="4400" b="1" dirty="0">
                <a:solidFill>
                  <a:schemeClr val="bg1"/>
                </a:solidFill>
              </a:rPr>
              <a:t>I</a:t>
            </a:r>
            <a:r>
              <a:rPr lang="en-US" sz="4400" b="1" dirty="0"/>
              <a:t>O:</a:t>
            </a:r>
            <a:endParaRPr 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98120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en-US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b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1795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4638"/>
            <a:ext cx="8229600" cy="1143000"/>
          </a:xfrm>
        </p:spPr>
        <p:txBody>
          <a:bodyPr/>
          <a:lstStyle/>
          <a:p>
            <a:r>
              <a:rPr lang="en-US" sz="4000" dirty="0"/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tener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mucho/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/nada en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común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752600" y="2209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have a lot/something/nothing in common 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46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1524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Un(a)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buen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 amigo(a)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apoyarme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y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No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debe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2341" name="Picture 5" descr="http://z.hubpages.com/u/1459859_f4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371600"/>
            <a:ext cx="3395986" cy="41148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74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A good friend should support me and … He should not …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0352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r>
              <a:rPr lang="en-US" dirty="0"/>
              <a:t>(no) </a:t>
            </a:r>
            <a:r>
              <a:rPr lang="en-US" sz="4800" b="1" dirty="0" err="1"/>
              <a:t>valer</a:t>
            </a:r>
            <a:r>
              <a:rPr lang="en-US" sz="4800" b="1" dirty="0"/>
              <a:t> la </a:t>
            </a:r>
            <a:r>
              <a:rPr lang="en-US" sz="4800" b="1" dirty="0" err="1"/>
              <a:t>pena</a:t>
            </a:r>
            <a:r>
              <a:rPr lang="en-US" dirty="0"/>
              <a:t> </a:t>
            </a:r>
          </a:p>
        </p:txBody>
      </p:sp>
      <p:pic>
        <p:nvPicPr>
          <p:cNvPr id="143364" name="Picture 4" descr="1212697628_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524000"/>
            <a:ext cx="4343400" cy="3509254"/>
          </a:xfrm>
          <a:prstGeom prst="rect">
            <a:avLst/>
          </a:prstGeom>
          <a:noFill/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828800" y="5486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to (not) be worth it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454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304800"/>
            <a:ext cx="3886200" cy="1143000"/>
          </a:xfrm>
        </p:spPr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comunicarse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172200" y="5592762"/>
            <a:ext cx="42672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to communicate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ttp://www.advantagepress.com/newsletters/failcommunicat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667000"/>
            <a:ext cx="2844964" cy="1676400"/>
          </a:xfrm>
          <a:prstGeom prst="rect">
            <a:avLst/>
          </a:prstGeom>
          <a:noFill/>
        </p:spPr>
      </p:pic>
      <p:pic>
        <p:nvPicPr>
          <p:cNvPr id="8200" name="Picture 8" descr="http://blogbzz.files.wordpress.com/2010/05/10-communication.gif?w=6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28600"/>
            <a:ext cx="4286250" cy="6467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02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disculpa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43842"/>
            <a:ext cx="2819400" cy="1794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7007226" y="5105401"/>
            <a:ext cx="19081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apology</a:t>
            </a:r>
          </a:p>
        </p:txBody>
      </p:sp>
    </p:spTree>
    <p:extLst>
      <p:ext uri="{BB962C8B-B14F-4D97-AF65-F5344CB8AC3E}">
        <p14:creationId xmlns:p14="http://schemas.microsoft.com/office/powerpoint/2010/main" val="7789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recursosdeautoayuda.com/wp-content/uploads/2014/02/discutir-con-tu-parej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209801"/>
            <a:ext cx="4648200" cy="2418411"/>
          </a:xfrm>
          <a:prstGeom prst="rect">
            <a:avLst/>
          </a:prstGeom>
          <a:noFill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219200"/>
            <a:ext cx="8229600" cy="8382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Discutir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752600" y="990600"/>
            <a:ext cx="8077200" cy="55626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5400" b="1" dirty="0">
                <a:solidFill>
                  <a:srgbClr val="00FF00"/>
                </a:solidFill>
              </a:rPr>
              <a:t>      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895600" y="54864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to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argue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01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28600"/>
            <a:ext cx="6096000" cy="1143000"/>
          </a:xfrm>
        </p:spPr>
        <p:txBody>
          <a:bodyPr/>
          <a:lstStyle/>
          <a:p>
            <a:r>
              <a:rPr lang="en-US" b="1" dirty="0"/>
              <a:t> 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hacer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paces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2971800" y="4495800"/>
            <a:ext cx="609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make up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8130" name="Picture 2" descr="http://www.imaginefrases.com/covers/preview/hacer-las-paces-imaginefras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1219200"/>
            <a:ext cx="30480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77798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2" grpId="0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762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perdonar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http://2.bp.blogspot.com/-_KcLXt5os_E/Ue6WADuODnI/AAAAAAAAAZQ/TaTxKghX1G0/s1600/perdon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4640" y="2138083"/>
            <a:ext cx="3057523" cy="21336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724401" y="5791201"/>
            <a:ext cx="298794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 forgive</a:t>
            </a:r>
          </a:p>
        </p:txBody>
      </p:sp>
      <p:sp>
        <p:nvSpPr>
          <p:cNvPr id="4102" name="AutoShape 6" descr="https://fs.usda.gov/Internet/FSE_MEDIA/fsbdev3_004629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4" name="AutoShape 8" descr="https://fs.usda.gov/Internet/FSE_MEDIA/fsbdev3_004629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6" name="AutoShape 10" descr="IFPL - Level 4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08" name="AutoShape 12" descr="IFPL - Level 4 Logo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10" name="AutoShape 14" descr="https://fs.usda.gov/Internet/FSE_MEDIA/fsbdev3_004629.gif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6" name="Picture 20" descr="https://encrypted-tbn1.gstatic.com/images?q=tbn:ANd9GcRkylX_hHyob00UnInEEixPsDnLtZyxNi-OR-GkCn3eLDi4FP7Kn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1519518"/>
            <a:ext cx="3048000" cy="23666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10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3100" y="495300"/>
            <a:ext cx="8229600" cy="1219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itle 10"/>
          <p:cNvSpPr txBox="1">
            <a:spLocks/>
          </p:cNvSpPr>
          <p:nvPr/>
        </p:nvSpPr>
        <p:spPr>
          <a:xfrm>
            <a:off x="1981200" y="76200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>
              <a:spcBef>
                <a:spcPct val="0"/>
              </a:spcBef>
              <a:defRPr/>
            </a:pP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Creéme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que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fue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sin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querer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2895600" y="1600200"/>
            <a:ext cx="63246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defRPr/>
            </a:pP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Believe me, I didn’t mean to do it.</a:t>
            </a:r>
          </a:p>
          <a:p>
            <a:pPr marL="274320" indent="-274320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/>
            </a:pPr>
            <a:endParaRPr lang="en-US" sz="2600" dirty="0">
              <a:solidFill>
                <a:srgbClr val="00FF00"/>
              </a:solidFill>
            </a:endParaRPr>
          </a:p>
        </p:txBody>
      </p:sp>
      <p:sp>
        <p:nvSpPr>
          <p:cNvPr id="5" name="Text Box 26"/>
          <p:cNvSpPr txBox="1">
            <a:spLocks noChangeArrowheads="1"/>
          </p:cNvSpPr>
          <p:nvPr/>
        </p:nvSpPr>
        <p:spPr bwMode="auto">
          <a:xfrm>
            <a:off x="1981200" y="5257800"/>
            <a:ext cx="7848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did not mean (want)  to hurt you.</a:t>
            </a:r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2209800" y="434340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quise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hacerte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daño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557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 no sea….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Creído(a)</a:t>
            </a:r>
          </a:p>
          <a:p>
            <a:r>
              <a:rPr lang="en-US"/>
              <a:t>Desleal</a:t>
            </a:r>
          </a:p>
          <a:p>
            <a:r>
              <a:rPr lang="en-US"/>
              <a:t>Grosero(a)</a:t>
            </a:r>
          </a:p>
          <a:p>
            <a:r>
              <a:rPr lang="en-US"/>
              <a:t>Inseguro(a)</a:t>
            </a:r>
          </a:p>
          <a:p>
            <a:r>
              <a:rPr lang="en-US"/>
              <a:t>Maleducado(a)</a:t>
            </a:r>
          </a:p>
          <a:p>
            <a:r>
              <a:rPr lang="en-US"/>
              <a:t>Seco(a)</a:t>
            </a:r>
          </a:p>
          <a:p>
            <a:r>
              <a:rPr lang="en-US"/>
              <a:t>Terco(a)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Arrogant</a:t>
            </a:r>
          </a:p>
          <a:p>
            <a:r>
              <a:rPr lang="en-US"/>
              <a:t>Disloyal</a:t>
            </a:r>
          </a:p>
          <a:p>
            <a:r>
              <a:rPr lang="en-US"/>
              <a:t>Rude, vulgar</a:t>
            </a:r>
          </a:p>
          <a:p>
            <a:r>
              <a:rPr lang="en-US"/>
              <a:t>Insecure</a:t>
            </a:r>
          </a:p>
          <a:p>
            <a:r>
              <a:rPr lang="en-US"/>
              <a:t>Rude, ill bred</a:t>
            </a:r>
          </a:p>
          <a:p>
            <a:r>
              <a:rPr lang="en-US"/>
              <a:t>Cold, unfriendly </a:t>
            </a:r>
          </a:p>
          <a:p>
            <a:r>
              <a:rPr lang="en-US"/>
              <a:t>stubborn</a:t>
            </a:r>
          </a:p>
        </p:txBody>
      </p:sp>
      <p:pic>
        <p:nvPicPr>
          <p:cNvPr id="49158" name="Picture 6" descr="MCj02169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1" y="4648201"/>
            <a:ext cx="1069975" cy="1825625"/>
          </a:xfrm>
          <a:prstGeom prst="rect">
            <a:avLst/>
          </a:prstGeom>
          <a:noFill/>
        </p:spPr>
      </p:pic>
      <p:pic>
        <p:nvPicPr>
          <p:cNvPr id="49159" name="Picture 7" descr="MMj02827460000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828801"/>
            <a:ext cx="1123950" cy="1609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88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57400" y="381000"/>
            <a:ext cx="3048000" cy="111283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amistad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5542" name="Picture 6" descr="j02626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14601"/>
            <a:ext cx="3581400" cy="2375165"/>
          </a:xfrm>
          <a:prstGeom prst="rect">
            <a:avLst/>
          </a:prstGeom>
          <a:noFill/>
        </p:spPr>
      </p:pic>
      <p:sp>
        <p:nvSpPr>
          <p:cNvPr id="65546" name="Rectangle 10"/>
          <p:cNvSpPr>
            <a:spLocks noChangeArrowheads="1"/>
          </p:cNvSpPr>
          <p:nvPr/>
        </p:nvSpPr>
        <p:spPr bwMode="auto">
          <a:xfrm>
            <a:off x="1905000" y="5334001"/>
            <a:ext cx="8077200" cy="76944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Amistad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importante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4648200" y="838200"/>
            <a:ext cx="30480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=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frienship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9203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5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6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41679" y="152400"/>
            <a:ext cx="8229600" cy="1143000"/>
          </a:xfrm>
        </p:spPr>
        <p:txBody>
          <a:bodyPr/>
          <a:lstStyle/>
          <a:p>
            <a:r>
              <a:rPr lang="en-US" b="1"/>
              <a:t>No debe ...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33600" y="1371600"/>
            <a:ext cx="4572000" cy="4495800"/>
          </a:xfrm>
        </p:spPr>
        <p:txBody>
          <a:bodyPr/>
          <a:lstStyle/>
          <a:p>
            <a:r>
              <a:rPr lang="en-US" dirty="0" err="1"/>
              <a:t>Chismear</a:t>
            </a:r>
            <a:endParaRPr lang="en-US" dirty="0"/>
          </a:p>
          <a:p>
            <a:r>
              <a:rPr lang="en-US" dirty="0" err="1"/>
              <a:t>Guardar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secretos</a:t>
            </a:r>
            <a:endParaRPr lang="en-US" dirty="0"/>
          </a:p>
          <a:p>
            <a:r>
              <a:rPr lang="en-US" dirty="0" err="1"/>
              <a:t>Dejar</a:t>
            </a:r>
            <a:r>
              <a:rPr lang="en-US" dirty="0"/>
              <a:t> </a:t>
            </a:r>
            <a:r>
              <a:rPr lang="en-US" dirty="0" err="1"/>
              <a:t>plantado</a:t>
            </a:r>
            <a:r>
              <a:rPr lang="en-US" dirty="0"/>
              <a:t> a </a:t>
            </a:r>
            <a:r>
              <a:rPr lang="en-US" dirty="0" err="1"/>
              <a:t>alguien</a:t>
            </a:r>
            <a:endParaRPr lang="en-US" dirty="0"/>
          </a:p>
          <a:p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celos</a:t>
            </a:r>
            <a:r>
              <a:rPr lang="en-US" dirty="0"/>
              <a:t> de…</a:t>
            </a:r>
          </a:p>
          <a:p>
            <a:r>
              <a:rPr lang="en-US" dirty="0" err="1"/>
              <a:t>Tener</a:t>
            </a:r>
            <a:r>
              <a:rPr lang="en-US" dirty="0"/>
              <a:t> un </a:t>
            </a:r>
            <a:r>
              <a:rPr lang="en-US" dirty="0" err="1"/>
              <a:t>malentendido</a:t>
            </a:r>
            <a:endParaRPr lang="en-US" dirty="0"/>
          </a:p>
          <a:p>
            <a:r>
              <a:rPr lang="en-US" dirty="0" err="1"/>
              <a:t>Tener</a:t>
            </a:r>
            <a:r>
              <a:rPr lang="en-US" dirty="0"/>
              <a:t> nada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común</a:t>
            </a:r>
            <a:endParaRPr lang="en-US" dirty="0"/>
          </a:p>
          <a:p>
            <a:endParaRPr lang="en-US" dirty="0"/>
          </a:p>
        </p:txBody>
      </p:sp>
      <p:pic>
        <p:nvPicPr>
          <p:cNvPr id="51207" name="Picture 7" descr="MPj0386292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878" y="2667000"/>
            <a:ext cx="3180522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98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Para resolver </a:t>
            </a:r>
            <a:r>
              <a:rPr lang="en-US" sz="4000" b="1" dirty="0"/>
              <a:t> </a:t>
            </a:r>
            <a:r>
              <a:rPr lang="en-US" sz="4000" b="1" dirty="0"/>
              <a:t>un </a:t>
            </a:r>
            <a:r>
              <a:rPr lang="en-US" sz="4000" b="1" dirty="0" err="1"/>
              <a:t>problema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hay que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Respetar</a:t>
            </a:r>
            <a:endParaRPr lang="en-US" dirty="0"/>
          </a:p>
          <a:p>
            <a:r>
              <a:rPr lang="en-US" dirty="0" err="1"/>
              <a:t>Apoyar</a:t>
            </a:r>
            <a:endParaRPr lang="en-US" dirty="0"/>
          </a:p>
          <a:p>
            <a:r>
              <a:rPr lang="en-US" dirty="0" err="1"/>
              <a:t>Confiar</a:t>
            </a:r>
            <a:r>
              <a:rPr lang="en-US" dirty="0"/>
              <a:t> en</a:t>
            </a:r>
          </a:p>
          <a:p>
            <a:r>
              <a:rPr lang="en-US" dirty="0" err="1"/>
              <a:t>Contar</a:t>
            </a:r>
            <a:r>
              <a:rPr lang="en-US" dirty="0"/>
              <a:t>(</a:t>
            </a:r>
            <a:r>
              <a:rPr lang="en-US" dirty="0" err="1"/>
              <a:t>ou</a:t>
            </a:r>
            <a:r>
              <a:rPr lang="en-US" dirty="0"/>
              <a:t>) e</a:t>
            </a:r>
          </a:p>
          <a:p>
            <a:r>
              <a:rPr lang="en-US" dirty="0" err="1"/>
              <a:t>Tener</a:t>
            </a:r>
            <a:r>
              <a:rPr lang="en-US" dirty="0"/>
              <a:t> </a:t>
            </a:r>
            <a:r>
              <a:rPr lang="en-US" dirty="0" err="1"/>
              <a:t>algo</a:t>
            </a:r>
            <a:r>
              <a:rPr lang="en-US" dirty="0"/>
              <a:t>/mucho en </a:t>
            </a:r>
            <a:r>
              <a:rPr lang="en-US" dirty="0" err="1"/>
              <a:t>común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4277" name="Rectangle 5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/>
              <a:t> to respect</a:t>
            </a:r>
          </a:p>
          <a:p>
            <a:r>
              <a:rPr lang="en-US"/>
              <a:t> to support</a:t>
            </a:r>
          </a:p>
          <a:p>
            <a:r>
              <a:rPr lang="en-US"/>
              <a:t>To trust</a:t>
            </a:r>
          </a:p>
          <a:p>
            <a:r>
              <a:rPr lang="en-US"/>
              <a:t>To count on someone</a:t>
            </a:r>
          </a:p>
          <a:p>
            <a:r>
              <a:rPr lang="en-US"/>
              <a:t>to have some or much in common</a:t>
            </a:r>
          </a:p>
          <a:p>
            <a:endParaRPr lang="en-US"/>
          </a:p>
        </p:txBody>
      </p:sp>
      <p:pic>
        <p:nvPicPr>
          <p:cNvPr id="54282" name="Picture 10" descr="MPj043836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572000"/>
            <a:ext cx="73914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2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096962"/>
          </a:xfrm>
        </p:spPr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cariñoso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057400" y="5135562"/>
            <a:ext cx="8153400" cy="1189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tender / affectionate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40294" name="Picture 6" descr="http://3.bp.blogspot.com/-OzqRClIG5G0/UnTqw84UttI/AAAAAAAAPs4/XPPit0RM3O0/s1600/buenos+di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447800"/>
            <a:ext cx="5791200" cy="38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227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219200"/>
            <a:ext cx="5791200" cy="914400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chismear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0661" name="Picture 5" descr="http://cdn-write.demandstudios.com/upload//6000/700/40/7/667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905000"/>
            <a:ext cx="4191000" cy="2780852"/>
          </a:xfrm>
          <a:prstGeom prst="rect">
            <a:avLst/>
          </a:prstGeom>
          <a:noFill/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971800" y="5410200"/>
            <a:ext cx="5791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gossip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86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8229600" cy="1112838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905000" y="5135562"/>
            <a:ext cx="8229600" cy="1112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trust</a:t>
            </a:r>
            <a:endParaRPr lang="en-US" sz="4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6978" name="Picture 2" descr="http://www.azizolious.com/wp-content/uploads/2011/06/Trust1_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2286001"/>
            <a:ext cx="3352800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327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un(a)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conocida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74769" name="WordArt 17"/>
          <p:cNvSpPr>
            <a:spLocks noChangeArrowheads="1" noChangeShapeType="1" noTextEdit="1"/>
          </p:cNvSpPr>
          <p:nvPr/>
        </p:nvSpPr>
        <p:spPr bwMode="auto">
          <a:xfrm rot="16200000">
            <a:off x="5410200" y="1524000"/>
            <a:ext cx="152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3600" kern="10" dirty="0">
              <a:ln w="19050" cap="sq">
                <a:solidFill>
                  <a:srgbClr val="99CCFF"/>
                </a:solidFill>
                <a:round/>
                <a:headEnd type="none" w="sm" len="sm"/>
                <a:tailEnd type="none" w="sm" len="sm"/>
              </a:ln>
              <a:solidFill>
                <a:srgbClr val="00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124930" name="Picture 2" descr="http://t1.gstatic.com/images?q=tbn:ANd9GcTZt5gnCF49h_vlmWD0DZspO0GXCkic_cfXikg_HcjmexFFi1S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2667001"/>
            <a:ext cx="3333750" cy="962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2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533400"/>
            <a:ext cx="8229600" cy="914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contar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con </a:t>
            </a:r>
          </a:p>
        </p:txBody>
      </p:sp>
      <p:sp>
        <p:nvSpPr>
          <p:cNvPr id="78868" name="AutoShape 20" descr="thlogo_orig"/>
          <p:cNvSpPr>
            <a:spLocks noChangeAspect="1" noChangeArrowheads="1"/>
          </p:cNvSpPr>
          <p:nvPr/>
        </p:nvSpPr>
        <p:spPr bwMode="auto">
          <a:xfrm>
            <a:off x="4429125" y="2647950"/>
            <a:ext cx="3333750" cy="15621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78869" name="AutoShape 21" descr="thlogo_orig"/>
          <p:cNvSpPr>
            <a:spLocks noChangeAspect="1" noChangeArrowheads="1"/>
          </p:cNvSpPr>
          <p:nvPr/>
        </p:nvSpPr>
        <p:spPr bwMode="auto">
          <a:xfrm rot="4435585">
            <a:off x="4067175" y="2867025"/>
            <a:ext cx="3333750" cy="15621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20834" name="Picture 2" descr="http://t2.gstatic.com/images?q=tbn:ANd9GcTLobyp8psjYvzCQPIBxNAmSFWfdTVqSy9OxAmS6IliYzZ1ezuj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057400"/>
            <a:ext cx="4809342" cy="3200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864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905000" y="457200"/>
            <a:ext cx="8229600" cy="11430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dejar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plantado</a:t>
            </a:r>
            <a:r>
              <a:rPr lang="en-US" sz="4200" b="1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(a) a </a:t>
            </a:r>
            <a:r>
              <a:rPr lang="en-US" sz="4200" b="1" spc="-100" dirty="0" err="1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alguien</a:t>
            </a:r>
            <a:r>
              <a:rPr lang="en-US" sz="4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n-US" sz="42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981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to stand someone up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" name="Picture 6" descr="http://lifehackery.com/qimages/5/waiting%20for%20d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752601"/>
            <a:ext cx="3581400" cy="2217057"/>
          </a:xfrm>
          <a:prstGeom prst="rect">
            <a:avLst/>
          </a:prstGeom>
          <a:noFill/>
        </p:spPr>
      </p:pic>
      <p:pic>
        <p:nvPicPr>
          <p:cNvPr id="5" name="Picture 3" descr="lap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6002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0" y="5103573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Ella me </a:t>
            </a:r>
            <a:r>
              <a:rPr lang="en-US" sz="2400" dirty="0" err="1"/>
              <a:t>dejó</a:t>
            </a:r>
            <a:r>
              <a:rPr lang="en-US" sz="2400" dirty="0"/>
              <a:t> </a:t>
            </a:r>
            <a:r>
              <a:rPr lang="en-US" sz="2400" dirty="0" err="1"/>
              <a:t>plantado</a:t>
            </a:r>
            <a:r>
              <a:rPr lang="en-US" sz="2400" dirty="0"/>
              <a:t> …..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258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</Words>
  <Application>Microsoft Office PowerPoint</Application>
  <PresentationFormat>Widescreen</PresentationFormat>
  <Paragraphs>104</Paragraphs>
  <Slides>31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Batang</vt:lpstr>
      <vt:lpstr>Arial</vt:lpstr>
      <vt:lpstr>Arial Black</vt:lpstr>
      <vt:lpstr>Calibri</vt:lpstr>
      <vt:lpstr>Calibri Light</vt:lpstr>
      <vt:lpstr>Impact</vt:lpstr>
      <vt:lpstr>Times New Roman</vt:lpstr>
      <vt:lpstr>Wingdings</vt:lpstr>
      <vt:lpstr>Wingdings 2</vt:lpstr>
      <vt:lpstr>Office Theme</vt:lpstr>
      <vt:lpstr>PowerPoint Presentation</vt:lpstr>
      <vt:lpstr> «TÚ Y YO» ESPAÑOL 3 </vt:lpstr>
      <vt:lpstr> la amistad </vt:lpstr>
      <vt:lpstr>cariñoso(a)</vt:lpstr>
      <vt:lpstr>chismear  </vt:lpstr>
      <vt:lpstr> confiar en </vt:lpstr>
      <vt:lpstr> un(a) conocida </vt:lpstr>
      <vt:lpstr> contar  (ue)  con </vt:lpstr>
      <vt:lpstr>PowerPoint Presentation</vt:lpstr>
      <vt:lpstr>desleal </vt:lpstr>
      <vt:lpstr> generoso(a)  </vt:lpstr>
      <vt:lpstr>PowerPoint Presentation</vt:lpstr>
      <vt:lpstr> inseguro(a)</vt:lpstr>
      <vt:lpstr> mentir</vt:lpstr>
      <vt:lpstr>obediente / desobediente</vt:lpstr>
      <vt:lpstr>resolver (ue) un problema</vt:lpstr>
      <vt:lpstr> romper con </vt:lpstr>
      <vt:lpstr> seco(a)</vt:lpstr>
      <vt:lpstr> tener fama de ser </vt:lpstr>
      <vt:lpstr> tener mucho/algo/nada en común</vt:lpstr>
      <vt:lpstr> Un(a) buen(a) amigo(a) debe  apoyarme                                                          y …             No debe …</vt:lpstr>
      <vt:lpstr>(no) valer la pena </vt:lpstr>
      <vt:lpstr>comunicarse</vt:lpstr>
      <vt:lpstr>                   la disculpa</vt:lpstr>
      <vt:lpstr> Discutir</vt:lpstr>
      <vt:lpstr>  hacer las paces</vt:lpstr>
      <vt:lpstr>perdonar </vt:lpstr>
      <vt:lpstr>PowerPoint Presentation</vt:lpstr>
      <vt:lpstr>Que no sea….</vt:lpstr>
      <vt:lpstr>No debe ...</vt:lpstr>
      <vt:lpstr>Para resolver  un problema hay que</vt:lpstr>
    </vt:vector>
  </TitlesOfParts>
  <Company>CCSD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ESTEFANIA CUNHA</dc:creator>
  <cp:lastModifiedBy>ESTEFANIA CUNHA</cp:lastModifiedBy>
  <cp:revision>1</cp:revision>
  <dcterms:created xsi:type="dcterms:W3CDTF">2018-01-22T20:38:41Z</dcterms:created>
  <dcterms:modified xsi:type="dcterms:W3CDTF">2018-01-22T20:38:57Z</dcterms:modified>
</cp:coreProperties>
</file>