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48"/>
  </p:notesMasterIdLst>
  <p:sldIdLst>
    <p:sldId id="312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256" r:id="rId12"/>
    <p:sldId id="269" r:id="rId13"/>
    <p:sldId id="301" r:id="rId14"/>
    <p:sldId id="302" r:id="rId15"/>
    <p:sldId id="303" r:id="rId16"/>
    <p:sldId id="304" r:id="rId17"/>
    <p:sldId id="305" r:id="rId18"/>
    <p:sldId id="306" r:id="rId19"/>
    <p:sldId id="271" r:id="rId20"/>
    <p:sldId id="257" r:id="rId21"/>
    <p:sldId id="273" r:id="rId22"/>
    <p:sldId id="274" r:id="rId23"/>
    <p:sldId id="278" r:id="rId24"/>
    <p:sldId id="281" r:id="rId25"/>
    <p:sldId id="280" r:id="rId26"/>
    <p:sldId id="272" r:id="rId27"/>
    <p:sldId id="276" r:id="rId28"/>
    <p:sldId id="275" r:id="rId29"/>
    <p:sldId id="263" r:id="rId30"/>
    <p:sldId id="261" r:id="rId31"/>
    <p:sldId id="264" r:id="rId32"/>
    <p:sldId id="265" r:id="rId33"/>
    <p:sldId id="266" r:id="rId34"/>
    <p:sldId id="267" r:id="rId35"/>
    <p:sldId id="268" r:id="rId36"/>
    <p:sldId id="283" r:id="rId37"/>
    <p:sldId id="322" r:id="rId38"/>
    <p:sldId id="308" r:id="rId39"/>
    <p:sldId id="296" r:id="rId40"/>
    <p:sldId id="309" r:id="rId41"/>
    <p:sldId id="297" r:id="rId42"/>
    <p:sldId id="298" r:id="rId43"/>
    <p:sldId id="299" r:id="rId44"/>
    <p:sldId id="282" r:id="rId45"/>
    <p:sldId id="310" r:id="rId46"/>
    <p:sldId id="311" r:id="rId4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46" autoAdjust="0"/>
    <p:restoredTop sz="94660"/>
  </p:normalViewPr>
  <p:slideViewPr>
    <p:cSldViewPr>
      <p:cViewPr varScale="1">
        <p:scale>
          <a:sx n="70" d="100"/>
          <a:sy n="70" d="100"/>
        </p:scale>
        <p:origin x="3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14A04-6017-4E04-B0FF-105BBC2C5C8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A4358A-9DD3-49E1-A9D6-8C9013D1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9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</p:spPr>
      </p:pic>
      <p:sp>
        <p:nvSpPr>
          <p:cNvPr id="41987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9063C28-C66C-4A85-AE5A-35DFD5371CA1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cambiar el estilo de título	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2A936-E45F-4A2F-9983-0A27ACF54E1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6C1ED-4117-4616-B914-26AAB27B6C6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858B6-CCAA-4FBA-BA8C-60EAF4425FC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9C7FD-DE2F-4CCF-9486-051BE47C03A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CF44B-0E9B-4AF6-9216-B9DEC63CEB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0A1C2-FF1F-49F9-9A32-2F6A9F9BD08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D89C9-2682-4687-9485-747680225B4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D7252-CB71-437F-82CF-A5C4C80E1F7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EC92C-A07F-4223-92BC-8211EE3757E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19151-FD00-48AA-AD14-0ABB73B50DE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40963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pic>
          <p:nvPicPr>
            <p:cNvPr id="40964" name="Picture 4" descr="slidemaster_med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</p:spPr>
        </p:pic>
      </p:grpSp>
      <p:sp>
        <p:nvSpPr>
          <p:cNvPr id="409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ACAFA8D2-0EA1-414C-8895-22F1C3AC9A15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3" Type="http://schemas.openxmlformats.org/officeDocument/2006/relationships/image" Target="../media/image28.gif"/><Relationship Id="rId7" Type="http://schemas.openxmlformats.org/officeDocument/2006/relationships/image" Target="../media/image32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png"/><Relationship Id="rId4" Type="http://schemas.openxmlformats.org/officeDocument/2006/relationships/image" Target="../media/image29.jpeg"/><Relationship Id="rId9" Type="http://schemas.openxmlformats.org/officeDocument/2006/relationships/image" Target="../media/image34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657600"/>
            <a:ext cx="6172200" cy="1905000"/>
          </a:xfrm>
        </p:spPr>
        <p:txBody>
          <a:bodyPr/>
          <a:lstStyle/>
          <a:p>
            <a:pPr eaLnBrk="1" hangingPunct="1"/>
            <a:r>
              <a:rPr lang="en-US" altLang="en-US" sz="6000" b="1" smtClean="0"/>
              <a:t>Reflexive Verbs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367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Reflexive Pronouns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/>
              <a:t>They can either go </a:t>
            </a:r>
            <a:r>
              <a:rPr lang="en-US" altLang="en-US" sz="4400" b="1" dirty="0" smtClean="0">
                <a:solidFill>
                  <a:schemeClr val="hlink"/>
                </a:solidFill>
              </a:rPr>
              <a:t>before</a:t>
            </a:r>
            <a:r>
              <a:rPr lang="en-US" altLang="en-US" sz="4400" dirty="0" smtClean="0"/>
              <a:t> a conjugated verb or </a:t>
            </a:r>
            <a:r>
              <a:rPr lang="en-US" altLang="en-US" sz="4400" b="1" dirty="0" smtClean="0">
                <a:solidFill>
                  <a:schemeClr val="hlink"/>
                </a:solidFill>
              </a:rPr>
              <a:t>after</a:t>
            </a:r>
            <a:r>
              <a:rPr lang="en-US" altLang="en-US" sz="4400" dirty="0" smtClean="0"/>
              <a:t> an infinitive.</a:t>
            </a:r>
          </a:p>
          <a:p>
            <a:pPr eaLnBrk="1" hangingPunct="1"/>
            <a:r>
              <a:rPr lang="en-US" altLang="en-US" sz="4400" dirty="0" smtClean="0"/>
              <a:t>Ex: </a:t>
            </a:r>
            <a:r>
              <a:rPr lang="en-US" altLang="en-US" sz="4400" dirty="0" err="1" smtClean="0"/>
              <a:t>Yo</a:t>
            </a:r>
            <a:r>
              <a:rPr lang="en-US" altLang="en-US" sz="4400" dirty="0" smtClean="0"/>
              <a:t> </a:t>
            </a:r>
            <a:r>
              <a:rPr lang="en-US" altLang="en-US" sz="4400" dirty="0" err="1" smtClean="0"/>
              <a:t>quiero</a:t>
            </a:r>
            <a:r>
              <a:rPr lang="en-US" altLang="en-US" sz="4400" dirty="0" smtClean="0"/>
              <a:t> </a:t>
            </a:r>
            <a:r>
              <a:rPr lang="en-US" alt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bañarme</a:t>
            </a:r>
            <a:endParaRPr lang="en-US" altLang="en-US" sz="4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703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s-ES" b="1"/>
              <a:t>Rutina diaria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r>
              <a:rPr lang="es-ES" b="1" dirty="0" err="1"/>
              <a:t>Daily</a:t>
            </a:r>
            <a:r>
              <a:rPr lang="es-ES" b="1" dirty="0"/>
              <a:t> </a:t>
            </a:r>
            <a:r>
              <a:rPr lang="es-ES" b="1" dirty="0" err="1"/>
              <a:t>routine</a:t>
            </a:r>
            <a:r>
              <a:rPr lang="es-ES" b="1" dirty="0"/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¿A qué hora….?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276475"/>
            <a:ext cx="6400800" cy="3529013"/>
          </a:xfrm>
        </p:spPr>
        <p:txBody>
          <a:bodyPr/>
          <a:lstStyle/>
          <a:p>
            <a:r>
              <a:rPr lang="es-ES" dirty="0"/>
              <a:t>A las ………..de la mañana</a:t>
            </a:r>
          </a:p>
          <a:p>
            <a:r>
              <a:rPr lang="es-ES" dirty="0" smtClean="0"/>
              <a:t>A </a:t>
            </a:r>
            <a:r>
              <a:rPr lang="es-ES" dirty="0"/>
              <a:t>las…………de la tarde</a:t>
            </a:r>
          </a:p>
          <a:p>
            <a:r>
              <a:rPr lang="es-ES" dirty="0"/>
              <a:t>A las…………de la noche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WordArt 2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077200" cy="1752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mic Sans MS" panose="030F0702030302020204" pitchFamily="66" charset="0"/>
              </a:rPr>
              <a:t>Cada día</a:t>
            </a:r>
          </a:p>
        </p:txBody>
      </p:sp>
      <p:pic>
        <p:nvPicPr>
          <p:cNvPr id="74755" name="Picture 3" descr="MCj043922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081338"/>
            <a:ext cx="2743200" cy="272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92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WordArt 2"/>
          <p:cNvSpPr>
            <a:spLocks noChangeArrowheads="1" noChangeShapeType="1" noTextEdit="1"/>
          </p:cNvSpPr>
          <p:nvPr/>
        </p:nvSpPr>
        <p:spPr bwMode="auto">
          <a:xfrm>
            <a:off x="914400" y="762000"/>
            <a:ext cx="7620000" cy="1981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mic Sans MS" panose="030F0702030302020204" pitchFamily="66" charset="0"/>
              </a:rPr>
              <a:t>Cada noche</a:t>
            </a:r>
          </a:p>
        </p:txBody>
      </p:sp>
      <p:pic>
        <p:nvPicPr>
          <p:cNvPr id="73731" name="Picture 3" descr="MCj043259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276600"/>
            <a:ext cx="28194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12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WordArt 2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8763000" cy="2362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mic Sans MS" panose="030F0702030302020204" pitchFamily="66" charset="0"/>
              </a:rPr>
              <a:t>En seguida</a:t>
            </a:r>
          </a:p>
        </p:txBody>
      </p:sp>
      <p:pic>
        <p:nvPicPr>
          <p:cNvPr id="60419" name="Picture 3" descr="MCj040773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900" y="2667000"/>
            <a:ext cx="40259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47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WordArt 2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8763000" cy="2362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dirty="0" err="1" smtClean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mic Sans MS" panose="030F0702030302020204" pitchFamily="66" charset="0"/>
              </a:rPr>
              <a:t>Después</a:t>
            </a:r>
            <a:endParaRPr lang="en-US" sz="2800" kern="10" dirty="0">
              <a:ln w="3810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60419" name="Picture 3" descr="MCj040773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900" y="2667000"/>
            <a:ext cx="40259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70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WordArt 2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8763000" cy="2362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dirty="0" err="1" smtClean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mic Sans MS" panose="030F0702030302020204" pitchFamily="66" charset="0"/>
              </a:rPr>
              <a:t>Entonces</a:t>
            </a:r>
            <a:endParaRPr lang="en-US" sz="2800" kern="10" dirty="0">
              <a:ln w="3810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60419" name="Picture 3" descr="MCj040773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900" y="2667000"/>
            <a:ext cx="40259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31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WordArt 2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8763000" cy="2362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dirty="0" err="1" smtClean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mic Sans MS" panose="030F0702030302020204" pitchFamily="66" charset="0"/>
              </a:rPr>
              <a:t>Luego</a:t>
            </a:r>
            <a:endParaRPr lang="en-US" sz="2800" kern="10" dirty="0">
              <a:ln w="3810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60419" name="Picture 3" descr="MCj040773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900" y="2667000"/>
            <a:ext cx="40259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58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1843078"/>
          </a:xfrm>
        </p:spPr>
        <p:txBody>
          <a:bodyPr/>
          <a:lstStyle/>
          <a:p>
            <a:pPr eaLnBrk="1" hangingPunct="1"/>
            <a:r>
              <a:rPr lang="en-GB" dirty="0" err="1" smtClean="0"/>
              <a:t>Despertarse</a:t>
            </a:r>
            <a:r>
              <a:rPr lang="en-GB" dirty="0" smtClean="0"/>
              <a:t>..... to wake up</a:t>
            </a:r>
            <a:br>
              <a:rPr lang="en-GB" dirty="0" smtClean="0"/>
            </a:br>
            <a:r>
              <a:rPr lang="en-GB" dirty="0" err="1" smtClean="0"/>
              <a:t>Levantarse</a:t>
            </a:r>
            <a:r>
              <a:rPr lang="en-GB" dirty="0" smtClean="0"/>
              <a:t>........to get up</a:t>
            </a:r>
          </a:p>
        </p:txBody>
      </p:sp>
      <p:pic>
        <p:nvPicPr>
          <p:cNvPr id="4100" name="Picture 4" descr="j0285266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 rot="10800000" flipH="1" flipV="1">
            <a:off x="3071802" y="3692527"/>
            <a:ext cx="4802306" cy="3165473"/>
          </a:xfrm>
          <a:noFill/>
        </p:spPr>
      </p:pic>
      <p:sp>
        <p:nvSpPr>
          <p:cNvPr id="4" name="Rectangle 3"/>
          <p:cNvSpPr/>
          <p:nvPr/>
        </p:nvSpPr>
        <p:spPr>
          <a:xfrm>
            <a:off x="2714612" y="2714620"/>
            <a:ext cx="550071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Me </a:t>
            </a:r>
            <a:r>
              <a:rPr lang="en-GB" sz="2800" b="1" dirty="0" err="1" smtClean="0">
                <a:solidFill>
                  <a:schemeClr val="tx2">
                    <a:lumMod val="75000"/>
                  </a:schemeClr>
                </a:solidFill>
              </a:rPr>
              <a:t>despierto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 y  me </a:t>
            </a:r>
            <a:r>
              <a:rPr lang="en-GB" sz="2800" b="1" dirty="0" err="1" smtClean="0">
                <a:solidFill>
                  <a:schemeClr val="tx2">
                    <a:lumMod val="75000"/>
                  </a:schemeClr>
                </a:solidFill>
              </a:rPr>
              <a:t>levanto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800" b="1" dirty="0" err="1" smtClean="0">
                <a:solidFill>
                  <a:schemeClr val="tx2">
                    <a:lumMod val="75000"/>
                  </a:schemeClr>
                </a:solidFill>
              </a:rPr>
              <a:t>muy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800" b="1" dirty="0" err="1" smtClean="0">
                <a:solidFill>
                  <a:schemeClr val="tx2">
                    <a:lumMod val="75000"/>
                  </a:schemeClr>
                </a:solidFill>
              </a:rPr>
              <a:t>temprano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 (early)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Reflexive Verbs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Reflexive verbs are used to tell that a person does an action to himself or herself.</a:t>
            </a:r>
          </a:p>
        </p:txBody>
      </p:sp>
    </p:spTree>
    <p:extLst>
      <p:ext uri="{BB962C8B-B14F-4D97-AF65-F5344CB8AC3E}">
        <p14:creationId xmlns:p14="http://schemas.microsoft.com/office/powerpoint/2010/main" val="218350564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/>
              <a:t>¿A qué hora te levantas?</a:t>
            </a:r>
            <a:br>
              <a:rPr lang="es-ES" sz="3200"/>
            </a:br>
            <a:r>
              <a:rPr lang="es-ES" sz="3200"/>
              <a:t>              - Me levanto a las siete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Yo me </a:t>
            </a:r>
            <a:r>
              <a:rPr lang="es-ES" dirty="0" smtClean="0"/>
              <a:t>levanto…</a:t>
            </a:r>
            <a:endParaRPr lang="es-ES" dirty="0"/>
          </a:p>
          <a:p>
            <a:r>
              <a:rPr lang="es-ES" dirty="0" smtClean="0"/>
              <a:t>¿Tú </a:t>
            </a:r>
            <a:r>
              <a:rPr lang="es-ES" dirty="0"/>
              <a:t>te </a:t>
            </a:r>
            <a:r>
              <a:rPr lang="es-ES" dirty="0" smtClean="0"/>
              <a:t>levantas a las 6?</a:t>
            </a:r>
            <a:endParaRPr lang="es-ES" dirty="0"/>
          </a:p>
        </p:txBody>
      </p:sp>
      <p:pic>
        <p:nvPicPr>
          <p:cNvPr id="44036" name="Picture 4" descr="MCj0428285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4437063"/>
            <a:ext cx="3203575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980728"/>
            <a:ext cx="6400800" cy="1219200"/>
          </a:xfrm>
        </p:spPr>
        <p:txBody>
          <a:bodyPr/>
          <a:lstStyle/>
          <a:p>
            <a:pPr eaLnBrk="1" hangingPunct="1"/>
            <a:r>
              <a:rPr lang="en-GB" sz="2800" dirty="0" smtClean="0">
                <a:solidFill>
                  <a:srgbClr val="002060"/>
                </a:solidFill>
              </a:rPr>
              <a:t/>
            </a:r>
            <a:br>
              <a:rPr lang="en-GB" sz="2800" dirty="0" smtClean="0">
                <a:solidFill>
                  <a:srgbClr val="002060"/>
                </a:solidFill>
              </a:rPr>
            </a:br>
            <a:r>
              <a:rPr lang="en-GB" sz="2800" dirty="0" err="1" smtClean="0">
                <a:solidFill>
                  <a:srgbClr val="002060"/>
                </a:solidFill>
              </a:rPr>
              <a:t>Luego</a:t>
            </a:r>
            <a:r>
              <a:rPr lang="en-GB" sz="2800" dirty="0" smtClean="0">
                <a:solidFill>
                  <a:srgbClr val="002060"/>
                </a:solidFill>
              </a:rPr>
              <a:t>...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 </a:t>
            </a:r>
            <a:r>
              <a:rPr lang="en-GB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lavo</a:t>
            </a:r>
            <a:r>
              <a:rPr lang="en-GB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smtClean="0"/>
              <a:t>la </a:t>
            </a:r>
            <a:r>
              <a:rPr lang="en-GB" dirty="0" err="1" smtClean="0"/>
              <a:t>cara</a:t>
            </a:r>
            <a:r>
              <a:rPr lang="en-GB" dirty="0" smtClean="0"/>
              <a:t> (face) 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err="1" smtClean="0"/>
              <a:t>lavarse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u="sng" dirty="0" smtClean="0"/>
              <a:t> </a:t>
            </a:r>
            <a:r>
              <a:rPr lang="en-GB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 </a:t>
            </a:r>
            <a:r>
              <a:rPr lang="en-GB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ducho</a:t>
            </a:r>
            <a:r>
              <a:rPr lang="en-GB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smtClean="0"/>
              <a:t>(</a:t>
            </a:r>
            <a:r>
              <a:rPr lang="en-GB" dirty="0" err="1" smtClean="0"/>
              <a:t>ducharse</a:t>
            </a:r>
            <a:r>
              <a:rPr lang="en-GB" dirty="0" smtClean="0"/>
              <a:t>)              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 </a:t>
            </a:r>
            <a:r>
              <a:rPr lang="en-GB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baño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</a:t>
            </a:r>
            <a:r>
              <a:rPr lang="en-GB" dirty="0"/>
              <a:t>(</a:t>
            </a:r>
            <a:r>
              <a:rPr lang="en-GB" dirty="0" err="1" smtClean="0"/>
              <a:t>bañarse</a:t>
            </a:r>
            <a:r>
              <a:rPr lang="en-GB" dirty="0" smtClean="0"/>
              <a:t>)</a:t>
            </a:r>
          </a:p>
        </p:txBody>
      </p:sp>
      <p:pic>
        <p:nvPicPr>
          <p:cNvPr id="8196" name="Picture 4" descr="j021547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4048" y="3789040"/>
            <a:ext cx="3470687" cy="2664296"/>
          </a:xfr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Me </a:t>
            </a:r>
            <a:r>
              <a:rPr lang="en-GB" dirty="0" err="1" smtClean="0"/>
              <a:t>visto</a:t>
            </a:r>
            <a:r>
              <a:rPr lang="en-GB" dirty="0" smtClean="0"/>
              <a:t>       (</a:t>
            </a:r>
            <a:r>
              <a:rPr lang="en-GB" dirty="0" err="1" smtClean="0"/>
              <a:t>Vestirse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dirty="0" smtClean="0"/>
              <a:t>Me pongo la </a:t>
            </a:r>
            <a:r>
              <a:rPr lang="en-GB" dirty="0" err="1" smtClean="0"/>
              <a:t>ropa</a:t>
            </a:r>
            <a:r>
              <a:rPr lang="en-GB" dirty="0" smtClean="0"/>
              <a:t>  (</a:t>
            </a:r>
            <a:r>
              <a:rPr lang="en-GB" dirty="0" err="1" smtClean="0"/>
              <a:t>ponerse</a:t>
            </a:r>
            <a:r>
              <a:rPr lang="en-GB" dirty="0" smtClean="0"/>
              <a:t>)</a:t>
            </a:r>
            <a:endParaRPr lang="en-GB" dirty="0" smtClean="0"/>
          </a:p>
        </p:txBody>
      </p:sp>
      <p:pic>
        <p:nvPicPr>
          <p:cNvPr id="10244" name="Picture 4" descr="j023298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15816" y="1810156"/>
            <a:ext cx="5111849" cy="3707076"/>
          </a:xfr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188640"/>
            <a:ext cx="6192688" cy="1256184"/>
          </a:xfrm>
        </p:spPr>
        <p:txBody>
          <a:bodyPr/>
          <a:lstStyle/>
          <a:p>
            <a:r>
              <a:rPr lang="en-US" dirty="0" smtClean="0"/>
              <a:t>Me </a:t>
            </a:r>
            <a:r>
              <a:rPr lang="en-US" dirty="0" err="1" smtClean="0"/>
              <a:t>maquillo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</a:t>
            </a:r>
            <a:r>
              <a:rPr lang="en-US" dirty="0" err="1" smtClean="0"/>
              <a:t>M</a:t>
            </a:r>
            <a:r>
              <a:rPr lang="en-US" dirty="0" err="1" smtClean="0"/>
              <a:t>aquillarse</a:t>
            </a:r>
            <a:endParaRPr lang="en-US" dirty="0"/>
          </a:p>
        </p:txBody>
      </p:sp>
      <p:pic>
        <p:nvPicPr>
          <p:cNvPr id="1026" name="Picture 2" descr="http://t1.gstatic.com/images?q=tbn:ANd9GcTZVg0-jqShlUaHQ1mXrdKkm2WmrK39zDnHkvBIlgIgQ3NkvGhkd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785926"/>
            <a:ext cx="4000528" cy="3741873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 </a:t>
            </a:r>
            <a:r>
              <a:rPr lang="en-US" dirty="0" err="1" smtClean="0"/>
              <a:t>afeito</a:t>
            </a:r>
            <a:r>
              <a:rPr lang="en-US" dirty="0" smtClean="0"/>
              <a:t>     </a:t>
            </a:r>
            <a:r>
              <a:rPr lang="en-US" dirty="0" err="1" smtClean="0"/>
              <a:t>Afeitarse</a:t>
            </a:r>
            <a:endParaRPr lang="en-US" dirty="0"/>
          </a:p>
        </p:txBody>
      </p:sp>
      <p:pic>
        <p:nvPicPr>
          <p:cNvPr id="34818" name="Picture 2" descr="http://cela-ve.com/moodle/file.php/1/diccionario/afeitars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428736"/>
            <a:ext cx="2428892" cy="422627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 </a:t>
            </a:r>
            <a:r>
              <a:rPr lang="en-US" dirty="0" err="1" smtClean="0"/>
              <a:t>peino</a:t>
            </a:r>
            <a:r>
              <a:rPr lang="en-US" dirty="0" smtClean="0"/>
              <a:t>         </a:t>
            </a:r>
            <a:r>
              <a:rPr lang="en-US" dirty="0" err="1" smtClean="0"/>
              <a:t>Peinarse</a:t>
            </a:r>
            <a:endParaRPr lang="en-US" dirty="0"/>
          </a:p>
        </p:txBody>
      </p:sp>
      <p:pic>
        <p:nvPicPr>
          <p:cNvPr id="33794" name="Picture 2" descr="http://o.quizlet.com/9JOHYH4F7c143L5G7jUgmw_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58612" y="1928802"/>
            <a:ext cx="3627146" cy="3643338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err="1" smtClean="0"/>
              <a:t>Yo</a:t>
            </a:r>
            <a:r>
              <a:rPr lang="en-GB" dirty="0" smtClean="0"/>
              <a:t> </a:t>
            </a:r>
            <a:r>
              <a:rPr lang="en-GB" dirty="0" err="1" smtClean="0"/>
              <a:t>tomo</a:t>
            </a:r>
            <a:r>
              <a:rPr lang="en-GB" dirty="0" smtClean="0"/>
              <a:t> el </a:t>
            </a:r>
            <a:r>
              <a:rPr lang="en-GB" dirty="0" err="1" smtClean="0"/>
              <a:t>desayuno</a:t>
            </a:r>
            <a:endParaRPr lang="en-GB" dirty="0" smtClean="0"/>
          </a:p>
        </p:txBody>
      </p:sp>
      <p:pic>
        <p:nvPicPr>
          <p:cNvPr id="6148" name="Picture 4" descr="j023424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86116" y="2000240"/>
            <a:ext cx="4536603" cy="3669025"/>
          </a:xfr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1760" y="980728"/>
            <a:ext cx="5083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600" b="1" dirty="0" smtClean="0">
                <a:solidFill>
                  <a:schemeClr val="tx2">
                    <a:lumMod val="75000"/>
                  </a:schemeClr>
                </a:solidFill>
              </a:rPr>
              <a:t>Me cepillo los dientes 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" name="Picture 40" descr="MCj042401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04864"/>
            <a:ext cx="1977802" cy="3747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83768" y="548680"/>
            <a:ext cx="6400800" cy="1219200"/>
          </a:xfrm>
        </p:spPr>
        <p:txBody>
          <a:bodyPr/>
          <a:lstStyle/>
          <a:p>
            <a:r>
              <a:rPr lang="en-US" sz="2800" i="1" dirty="0" err="1" smtClean="0">
                <a:solidFill>
                  <a:srgbClr val="002060"/>
                </a:solidFill>
                <a:effectLst/>
                <a:latin typeface="+mn-lt"/>
              </a:rPr>
              <a:t>Después</a:t>
            </a:r>
            <a:r>
              <a:rPr lang="en-US" sz="2800" i="1" dirty="0" smtClean="0">
                <a:solidFill>
                  <a:srgbClr val="002060"/>
                </a:solidFill>
                <a:effectLst/>
                <a:latin typeface="+mn-lt"/>
              </a:rPr>
              <a:t>….</a:t>
            </a:r>
            <a:br>
              <a:rPr lang="en-US" sz="2800" i="1" dirty="0" smtClean="0">
                <a:solidFill>
                  <a:srgbClr val="002060"/>
                </a:solidFill>
                <a:effectLst/>
                <a:latin typeface="+mn-lt"/>
              </a:rPr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Me </a:t>
            </a:r>
            <a:r>
              <a:rPr lang="en-GB" dirty="0" err="1" smtClean="0"/>
              <a:t>voy</a:t>
            </a:r>
            <a:r>
              <a:rPr lang="en-GB" dirty="0" smtClean="0"/>
              <a:t> a  la  </a:t>
            </a:r>
            <a:r>
              <a:rPr lang="en-GB" dirty="0" err="1" smtClean="0"/>
              <a:t>escuela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 </a:t>
            </a:r>
            <a:r>
              <a:rPr lang="en-GB" dirty="0" smtClean="0"/>
              <a:t>or   </a:t>
            </a:r>
            <a:r>
              <a:rPr lang="en-GB" dirty="0" err="1" smtClean="0"/>
              <a:t>Salgo</a:t>
            </a:r>
            <a:r>
              <a:rPr lang="en-GB" dirty="0" smtClean="0"/>
              <a:t> de casa </a:t>
            </a:r>
          </a:p>
        </p:txBody>
      </p:sp>
      <p:pic>
        <p:nvPicPr>
          <p:cNvPr id="12292" name="Picture 4" descr="j016060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43809" y="2466182"/>
            <a:ext cx="3577120" cy="3843138"/>
          </a:xfr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1412776"/>
            <a:ext cx="6705600" cy="3816424"/>
          </a:xfrm>
        </p:spPr>
        <p:txBody>
          <a:bodyPr/>
          <a:lstStyle/>
          <a:p>
            <a:r>
              <a:rPr lang="es-ES" dirty="0">
                <a:solidFill>
                  <a:schemeClr val="tx1">
                    <a:lumMod val="95000"/>
                    <a:lumOff val="5000"/>
                  </a:schemeClr>
                </a:solidFill>
              </a:rPr>
              <a:t>¿A qué hora vas </a:t>
            </a:r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la escuela?</a:t>
            </a: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3200" dirty="0" smtClean="0"/>
              <a:t>-</a:t>
            </a:r>
            <a:r>
              <a:rPr lang="es-ES" sz="3200" dirty="0"/>
              <a:t>A las ocho y media voy </a:t>
            </a:r>
            <a:r>
              <a:rPr lang="es-ES" sz="3200" dirty="0" smtClean="0"/>
              <a:t>a la escuela</a:t>
            </a:r>
            <a:r>
              <a:rPr lang="es-ES" dirty="0" smtClean="0"/>
              <a:t> </a:t>
            </a:r>
            <a:br>
              <a:rPr lang="es-ES" dirty="0" smtClean="0"/>
            </a:br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¿ Como llegas a la escuela?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Llego a la escuela en autobús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50180" name="Picture 4" descr="MCj03209280000[1]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934049" y="4974879"/>
            <a:ext cx="3209951" cy="1883121"/>
          </a:xfrm>
          <a:noFill/>
          <a:ln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Reflexive Verbs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Reflexive verbs have two parts:  a reflexive pronoun (me, te, se, nos, se) and a verb form.</a:t>
            </a:r>
          </a:p>
        </p:txBody>
      </p:sp>
    </p:spTree>
    <p:extLst>
      <p:ext uri="{BB962C8B-B14F-4D97-AF65-F5344CB8AC3E}">
        <p14:creationId xmlns:p14="http://schemas.microsoft.com/office/powerpoint/2010/main" val="30431159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705600" cy="1485888"/>
          </a:xfrm>
        </p:spPr>
        <p:txBody>
          <a:bodyPr/>
          <a:lstStyle/>
          <a:p>
            <a:r>
              <a:rPr lang="es-ES" sz="3200" dirty="0"/>
              <a:t>¿A qué hora terminas las clases</a:t>
            </a:r>
            <a:r>
              <a:rPr lang="es-ES" sz="3200" dirty="0" smtClean="0"/>
              <a:t>?</a:t>
            </a:r>
            <a:br>
              <a:rPr lang="es-ES" sz="3200" dirty="0" smtClean="0"/>
            </a:br>
            <a:r>
              <a:rPr lang="es-ES" sz="3200" dirty="0" smtClean="0"/>
              <a:t>¿A qué hora vuelvas a casa? </a:t>
            </a:r>
            <a:endParaRPr lang="es-ES" sz="3200" dirty="0"/>
          </a:p>
        </p:txBody>
      </p:sp>
      <p:pic>
        <p:nvPicPr>
          <p:cNvPr id="48132" name="Picture 4" descr="MCj04134780000[1]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632547" y="4500570"/>
            <a:ext cx="2511453" cy="2158401"/>
          </a:xfrm>
          <a:noFill/>
          <a:ln/>
        </p:spPr>
      </p:pic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2357422" y="2362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s-E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Terminar – </a:t>
            </a:r>
            <a:r>
              <a:rPr lang="es-ES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to</a:t>
            </a:r>
            <a:r>
              <a:rPr lang="es-E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finish</a:t>
            </a:r>
            <a:endParaRPr lang="es-ES" sz="32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s-E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Yo termino las clases a las 4 de la tarde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</a:pPr>
            <a:endParaRPr lang="es-ES" sz="3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s-E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Volver - </a:t>
            </a:r>
            <a:r>
              <a:rPr lang="es-ES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to</a:t>
            </a:r>
            <a:r>
              <a:rPr lang="es-E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return</a:t>
            </a:r>
            <a:endParaRPr lang="es-ES" sz="32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s-E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Yo vuelvo a casa 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s-E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las 5 de la tarde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lang="es-E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Por la tarde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Juego a los videojuegos </a:t>
            </a:r>
          </a:p>
          <a:p>
            <a:endParaRPr lang="es-ES" dirty="0"/>
          </a:p>
          <a:p>
            <a:r>
              <a:rPr lang="es-ES" dirty="0"/>
              <a:t>Juego al fútbol</a:t>
            </a:r>
          </a:p>
          <a:p>
            <a:endParaRPr lang="es-ES" dirty="0"/>
          </a:p>
          <a:p>
            <a:r>
              <a:rPr lang="es-ES" dirty="0" smtClean="0"/>
              <a:t>Estudio</a:t>
            </a:r>
            <a:endParaRPr lang="es-ES" dirty="0"/>
          </a:p>
          <a:p>
            <a:endParaRPr lang="es-ES" dirty="0"/>
          </a:p>
          <a:p>
            <a:r>
              <a:rPr lang="es-ES" dirty="0" smtClean="0"/>
              <a:t>Me quedo con amigos</a:t>
            </a:r>
            <a:endParaRPr lang="es-ES" dirty="0"/>
          </a:p>
          <a:p>
            <a:endParaRPr lang="es-ES" dirty="0"/>
          </a:p>
        </p:txBody>
      </p:sp>
      <p:pic>
        <p:nvPicPr>
          <p:cNvPr id="52231" name="Picture 7" descr="MCj039673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3050" y="0"/>
            <a:ext cx="252095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2" name="Picture 8" descr="MCj043388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1557338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3" name="Picture 9" descr="MCj0217896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3500438"/>
            <a:ext cx="2232025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4" name="Picture 10" descr="MCj0089056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9925" y="5057775"/>
            <a:ext cx="21240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2768352"/>
          </a:xfrm>
        </p:spPr>
        <p:txBody>
          <a:bodyPr/>
          <a:lstStyle/>
          <a:p>
            <a:r>
              <a:rPr lang="es-ES" dirty="0"/>
              <a:t>¿A qué hora cenas?</a:t>
            </a:r>
            <a:br>
              <a:rPr lang="es-ES" dirty="0"/>
            </a:br>
            <a:r>
              <a:rPr lang="es-ES" dirty="0"/>
              <a:t>- Ceno a las siete y media</a:t>
            </a:r>
            <a:r>
              <a:rPr lang="es-ES" dirty="0" smtClean="0"/>
              <a:t>.</a:t>
            </a:r>
            <a:br>
              <a:rPr lang="es-ES" dirty="0" smtClean="0"/>
            </a:br>
            <a:r>
              <a:rPr lang="es-ES" dirty="0" smtClean="0"/>
              <a:t> </a:t>
            </a:r>
            <a:br>
              <a:rPr lang="es-ES" dirty="0" smtClean="0"/>
            </a:br>
            <a:r>
              <a:rPr lang="es-ES" dirty="0" smtClean="0"/>
              <a:t>¿ Que comes?</a:t>
            </a:r>
            <a:br>
              <a:rPr lang="es-ES" dirty="0" smtClean="0"/>
            </a:br>
            <a:endParaRPr lang="es-ES" dirty="0"/>
          </a:p>
        </p:txBody>
      </p:sp>
      <p:pic>
        <p:nvPicPr>
          <p:cNvPr id="53252" name="Picture 4" descr="MCj02334880000[1]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95963" y="3933825"/>
            <a:ext cx="3348037" cy="2924175"/>
          </a:xfrm>
          <a:noFill/>
          <a:ln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260350"/>
            <a:ext cx="6400800" cy="1584325"/>
          </a:xfrm>
        </p:spPr>
        <p:txBody>
          <a:bodyPr/>
          <a:lstStyle/>
          <a:p>
            <a:r>
              <a:rPr lang="es-ES" dirty="0"/>
              <a:t>Hago </a:t>
            </a:r>
            <a:r>
              <a:rPr lang="es-ES" dirty="0" smtClean="0"/>
              <a:t>la tarea</a:t>
            </a:r>
            <a:endParaRPr lang="es-ES" dirty="0"/>
          </a:p>
        </p:txBody>
      </p:sp>
      <p:pic>
        <p:nvPicPr>
          <p:cNvPr id="54276" name="Picture 4" descr="MMj03034690000[1]"/>
          <p:cNvPicPr>
            <a:picLocks noGrp="1" noChangeAspect="1" noChangeArrowheads="1" noCrop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95963" y="4097338"/>
            <a:ext cx="3348037" cy="2760662"/>
          </a:xfrm>
          <a:noFill/>
          <a:ln/>
        </p:spPr>
      </p:pic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s-E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Yo hago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s-E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Tú </a:t>
            </a:r>
            <a:r>
              <a:rPr lang="es-E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haces</a:t>
            </a:r>
            <a:endParaRPr lang="es-E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67744" y="4005064"/>
            <a:ext cx="6400800" cy="1219200"/>
          </a:xfrm>
        </p:spPr>
        <p:txBody>
          <a:bodyPr/>
          <a:lstStyle/>
          <a:p>
            <a:r>
              <a:rPr lang="es-ES" dirty="0" smtClean="0"/>
              <a:t>Navego por la red</a:t>
            </a:r>
            <a:endParaRPr lang="es-ES" dirty="0"/>
          </a:p>
        </p:txBody>
      </p:sp>
      <p:pic>
        <p:nvPicPr>
          <p:cNvPr id="55301" name="Picture 5" descr="MCj03974380000[1]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49838" y="214291"/>
            <a:ext cx="3448671" cy="1857388"/>
          </a:xfrm>
          <a:noFill/>
          <a:ln/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90800" y="3810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Miro la </a:t>
            </a:r>
            <a:r>
              <a:rPr kumimoji="0" lang="es-E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télé</a:t>
            </a:r>
            <a:endParaRPr kumimoji="0" lang="es-E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 descr="http://3.bp.blogspot.com/-per0yXC5Lo4/UFlsRqMa6JI/AAAAAAAAADM/W_YsDs1uGPU/s1600/220609-Happy-Brunette-Boy-Using-A-Desktop-Computer-To-Surf-The-We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3071810"/>
            <a:ext cx="1857388" cy="2155617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2336800"/>
          </a:xfrm>
        </p:spPr>
        <p:txBody>
          <a:bodyPr/>
          <a:lstStyle/>
          <a:p>
            <a:r>
              <a:rPr lang="es-ES" sz="4000" dirty="0" smtClean="0"/>
              <a:t>Acostarse</a:t>
            </a:r>
            <a:br>
              <a:rPr lang="es-ES" sz="4000" dirty="0" smtClean="0"/>
            </a:br>
            <a:r>
              <a:rPr lang="es-ES" sz="4000" dirty="0" smtClean="0"/>
              <a:t>¿</a:t>
            </a:r>
            <a:r>
              <a:rPr lang="es-ES" sz="4000" dirty="0"/>
              <a:t>A qué hora te acuestas? </a:t>
            </a:r>
            <a:br>
              <a:rPr lang="es-ES" sz="4000" dirty="0"/>
            </a:br>
            <a:r>
              <a:rPr lang="es-ES" sz="4000" dirty="0"/>
              <a:t>- </a:t>
            </a:r>
            <a:r>
              <a:rPr lang="es-ES" dirty="0"/>
              <a:t>Me acuesto a las once y     	media de la noche.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2411413" y="2767013"/>
            <a:ext cx="6303991" cy="2305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s-E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Yo me acuesto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s-E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Tú te </a:t>
            </a:r>
            <a:r>
              <a:rPr lang="es-E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acuestas….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lang="es-E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s-E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 duermo</a:t>
            </a:r>
            <a:r>
              <a:rPr lang="es-E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….dormirse</a:t>
            </a:r>
            <a:endParaRPr lang="es-ES" sz="3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6331" name="Picture 11" descr="MCj035887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2492375"/>
            <a:ext cx="2160587" cy="200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309297"/>
            <a:ext cx="6400800" cy="1219200"/>
          </a:xfrm>
        </p:spPr>
        <p:txBody>
          <a:bodyPr/>
          <a:lstStyle/>
          <a:p>
            <a:r>
              <a:rPr lang="en-US" sz="3200" dirty="0" err="1" smtClean="0"/>
              <a:t>Bellwork</a:t>
            </a:r>
            <a:r>
              <a:rPr lang="en-US" sz="3200" dirty="0" smtClean="0"/>
              <a:t>.</a:t>
            </a:r>
            <a:r>
              <a:rPr lang="en-US" sz="3200" b="1" dirty="0">
                <a:effectLst/>
              </a:rPr>
              <a:t> </a:t>
            </a:r>
            <a:r>
              <a:rPr lang="en-US" sz="2800" b="1" dirty="0">
                <a:effectLst/>
              </a:rPr>
              <a:t>Answer the following questions in complete </a:t>
            </a:r>
            <a:r>
              <a:rPr lang="en-US" sz="2800" b="1" dirty="0" err="1">
                <a:effectLst/>
              </a:rPr>
              <a:t>senteneces</a:t>
            </a:r>
            <a:r>
              <a:rPr lang="en-US" sz="2800" b="1" dirty="0">
                <a:effectLst/>
              </a:rPr>
              <a:t>.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23728" y="1556792"/>
            <a:ext cx="7196728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effectLst/>
              </a:rPr>
              <a:t> </a:t>
            </a:r>
          </a:p>
          <a:p>
            <a:pPr hangingPunct="0">
              <a:buFont typeface="+mj-lt"/>
              <a:buAutoNum type="arabicPeriod"/>
            </a:pPr>
            <a:r>
              <a:rPr lang="en-US" sz="2800" dirty="0">
                <a:effectLst/>
              </a:rPr>
              <a:t>¿</a:t>
            </a:r>
            <a:r>
              <a:rPr lang="en-US" sz="2800" dirty="0" err="1">
                <a:effectLst/>
              </a:rPr>
              <a:t>Tú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te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secas</a:t>
            </a:r>
            <a:r>
              <a:rPr lang="en-US" sz="2800" dirty="0">
                <a:effectLst/>
              </a:rPr>
              <a:t> el </a:t>
            </a:r>
            <a:r>
              <a:rPr lang="en-US" sz="2800" dirty="0" err="1">
                <a:effectLst/>
              </a:rPr>
              <a:t>pelo</a:t>
            </a:r>
            <a:r>
              <a:rPr lang="en-US" sz="2800" dirty="0">
                <a:effectLst/>
              </a:rPr>
              <a:t> con un </a:t>
            </a:r>
            <a:r>
              <a:rPr lang="en-US" sz="2800" dirty="0" err="1" smtClean="0">
                <a:effectLst/>
              </a:rPr>
              <a:t>secador</a:t>
            </a:r>
            <a:r>
              <a:rPr lang="en-US" sz="2800" dirty="0" smtClean="0">
                <a:effectLst/>
              </a:rPr>
              <a:t>? </a:t>
            </a:r>
            <a:endParaRPr lang="en-US" sz="2800" dirty="0">
              <a:effectLst/>
            </a:endParaRPr>
          </a:p>
          <a:p>
            <a:pPr lvl="0" hangingPunct="0">
              <a:buFont typeface="+mj-lt"/>
              <a:buAutoNum type="arabicPeriod"/>
            </a:pPr>
            <a:r>
              <a:rPr lang="en-US" sz="2800" dirty="0" smtClean="0">
                <a:effectLst/>
              </a:rPr>
              <a:t>¿</a:t>
            </a:r>
            <a:r>
              <a:rPr lang="en-US" sz="2800" dirty="0">
                <a:effectLst/>
              </a:rPr>
              <a:t>A </a:t>
            </a:r>
            <a:r>
              <a:rPr lang="en-US" sz="2800" dirty="0" err="1">
                <a:effectLst/>
              </a:rPr>
              <a:t>qué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hora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te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despiertas</a:t>
            </a:r>
            <a:r>
              <a:rPr lang="en-US" sz="2800" dirty="0">
                <a:effectLst/>
              </a:rPr>
              <a:t>? </a:t>
            </a:r>
          </a:p>
          <a:p>
            <a:pPr lvl="0" hangingPunct="0">
              <a:buFont typeface="+mj-lt"/>
              <a:buAutoNum type="arabicPeriod"/>
            </a:pPr>
            <a:r>
              <a:rPr lang="en-US" sz="2800" dirty="0" smtClean="0">
                <a:effectLst/>
              </a:rPr>
              <a:t>¿</a:t>
            </a:r>
            <a:r>
              <a:rPr lang="en-US" sz="2800" dirty="0" err="1">
                <a:effectLst/>
              </a:rPr>
              <a:t>Usas</a:t>
            </a:r>
            <a:r>
              <a:rPr lang="en-US" sz="2800" dirty="0">
                <a:effectLst/>
              </a:rPr>
              <a:t> un </a:t>
            </a:r>
            <a:r>
              <a:rPr lang="en-US" sz="2800" dirty="0" err="1">
                <a:effectLst/>
              </a:rPr>
              <a:t>peine</a:t>
            </a:r>
            <a:r>
              <a:rPr lang="en-US" sz="2800" dirty="0">
                <a:effectLst/>
              </a:rPr>
              <a:t> o un </a:t>
            </a:r>
            <a:r>
              <a:rPr lang="en-US" sz="2800" dirty="0" err="1">
                <a:effectLst/>
              </a:rPr>
              <a:t>cepillo</a:t>
            </a:r>
            <a:r>
              <a:rPr lang="en-US" sz="2800" dirty="0">
                <a:effectLst/>
              </a:rPr>
              <a:t>? </a:t>
            </a:r>
          </a:p>
          <a:p>
            <a:pPr lvl="0" hangingPunct="0">
              <a:buFont typeface="+mj-lt"/>
              <a:buAutoNum type="arabicPeriod"/>
            </a:pPr>
            <a:r>
              <a:rPr lang="en-US" sz="2800" dirty="0" smtClean="0">
                <a:effectLst/>
              </a:rPr>
              <a:t>¿</a:t>
            </a:r>
            <a:r>
              <a:rPr lang="en-US" sz="2800" dirty="0">
                <a:effectLst/>
              </a:rPr>
              <a:t>A </a:t>
            </a:r>
            <a:r>
              <a:rPr lang="en-US" sz="2800" dirty="0" err="1">
                <a:effectLst/>
              </a:rPr>
              <a:t>qué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hora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te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acuestas</a:t>
            </a:r>
            <a:r>
              <a:rPr lang="en-US" sz="2800" dirty="0" smtClean="0">
                <a:effectLst/>
              </a:rPr>
              <a:t>?</a:t>
            </a:r>
          </a:p>
          <a:p>
            <a:pPr lvl="0" hangingPunct="0">
              <a:buFont typeface="+mj-lt"/>
              <a:buAutoNum type="arabicPeriod"/>
            </a:pPr>
            <a:r>
              <a:rPr lang="en-US" sz="2800" dirty="0" smtClean="0">
                <a:effectLst/>
              </a:rPr>
              <a:t>¿</a:t>
            </a:r>
            <a:r>
              <a:rPr lang="en-US" sz="2800" dirty="0" err="1" smtClean="0">
                <a:effectLst/>
              </a:rPr>
              <a:t>Qué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haces</a:t>
            </a:r>
            <a:r>
              <a:rPr lang="en-US" sz="2800" dirty="0">
                <a:effectLst/>
              </a:rPr>
              <a:t> </a:t>
            </a:r>
            <a:r>
              <a:rPr lang="en-US" sz="2800" dirty="0" err="1" smtClean="0">
                <a:effectLst/>
              </a:rPr>
              <a:t>por</a:t>
            </a:r>
            <a:r>
              <a:rPr lang="en-US" sz="2800" dirty="0" smtClean="0">
                <a:effectLst/>
              </a:rPr>
              <a:t> la </a:t>
            </a:r>
            <a:r>
              <a:rPr lang="en-US" sz="2800" dirty="0" err="1" smtClean="0">
                <a:effectLst/>
              </a:rPr>
              <a:t>tarde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cuando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llegas</a:t>
            </a:r>
            <a:r>
              <a:rPr lang="en-US" sz="2800" dirty="0" smtClean="0">
                <a:effectLst/>
              </a:rPr>
              <a:t> a casa?</a:t>
            </a:r>
          </a:p>
          <a:p>
            <a:pPr lvl="0" hangingPunct="0">
              <a:buFont typeface="+mj-lt"/>
              <a:buAutoNum type="arabicPeriod"/>
            </a:pPr>
            <a:r>
              <a:rPr lang="en-US" sz="2800" dirty="0" smtClean="0">
                <a:effectLst/>
              </a:rPr>
              <a:t>¿A </a:t>
            </a:r>
            <a:r>
              <a:rPr lang="en-US" sz="2800" dirty="0" err="1">
                <a:effectLst/>
              </a:rPr>
              <a:t>qué</a:t>
            </a:r>
            <a:r>
              <a:rPr lang="en-US" sz="2800" dirty="0">
                <a:effectLst/>
              </a:rPr>
              <a:t> </a:t>
            </a:r>
            <a:r>
              <a:rPr lang="en-US" sz="2800" dirty="0" err="1" smtClean="0">
                <a:effectLst/>
              </a:rPr>
              <a:t>hora</a:t>
            </a:r>
            <a:r>
              <a:rPr lang="en-US" sz="2800" dirty="0">
                <a:effectLst/>
              </a:rPr>
              <a:t> </a:t>
            </a:r>
            <a:r>
              <a:rPr lang="en-US" sz="2800" dirty="0" err="1" smtClean="0">
                <a:effectLst/>
              </a:rPr>
              <a:t>llegas</a:t>
            </a:r>
            <a:r>
              <a:rPr lang="en-US" sz="2800" dirty="0" smtClean="0">
                <a:effectLst/>
              </a:rPr>
              <a:t> a la </a:t>
            </a:r>
            <a:r>
              <a:rPr lang="en-US" sz="2800" dirty="0" err="1" smtClean="0">
                <a:effectLst/>
              </a:rPr>
              <a:t>escuela</a:t>
            </a:r>
            <a:r>
              <a:rPr lang="en-US" sz="2800" dirty="0" smtClean="0">
                <a:effectLst/>
              </a:rPr>
              <a:t>?</a:t>
            </a:r>
          </a:p>
          <a:p>
            <a:pPr lvl="0" hangingPunct="0">
              <a:buFont typeface="+mj-lt"/>
              <a:buAutoNum type="arabicPeriod"/>
            </a:pPr>
            <a:endParaRPr lang="en-US" sz="2800" dirty="0" smtClean="0">
              <a:effectLst/>
            </a:endParaRPr>
          </a:p>
          <a:p>
            <a:pPr lvl="0" hangingPunct="0">
              <a:buFont typeface="+mj-lt"/>
              <a:buAutoNum type="arabicPeriod"/>
            </a:pPr>
            <a:endParaRPr lang="en-US" sz="2800" dirty="0" smtClean="0">
              <a:effectLst/>
            </a:endParaRPr>
          </a:p>
          <a:p>
            <a:pPr lvl="0" hangingPunct="0">
              <a:buFont typeface="+mj-lt"/>
              <a:buAutoNum type="arabicPeriod"/>
            </a:pPr>
            <a:endParaRPr lang="en-US" sz="2800" dirty="0">
              <a:effectLst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404664"/>
            <a:ext cx="694826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/>
              <a:t>El </a:t>
            </a:r>
            <a:r>
              <a:rPr lang="en-US" sz="2400" dirty="0" err="1" smtClean="0"/>
              <a:t>jabón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La </a:t>
            </a:r>
            <a:r>
              <a:rPr lang="en-US" sz="2400" dirty="0" err="1" smtClean="0"/>
              <a:t>secadora</a:t>
            </a:r>
            <a:r>
              <a:rPr lang="en-US" sz="2400" dirty="0" smtClean="0"/>
              <a:t> de </a:t>
            </a:r>
            <a:r>
              <a:rPr lang="en-US" sz="2400" dirty="0" err="1" smtClean="0"/>
              <a:t>pelo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La </a:t>
            </a:r>
            <a:r>
              <a:rPr lang="en-US" sz="2400" dirty="0" err="1" smtClean="0"/>
              <a:t>navaja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El </a:t>
            </a:r>
            <a:r>
              <a:rPr lang="en-US" sz="2400" dirty="0" err="1" smtClean="0"/>
              <a:t>espejo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El </a:t>
            </a:r>
            <a:r>
              <a:rPr lang="en-US" sz="2400" dirty="0" err="1" smtClean="0"/>
              <a:t>maquillaje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El </a:t>
            </a:r>
            <a:r>
              <a:rPr lang="en-US" sz="2400" dirty="0" err="1" smtClean="0"/>
              <a:t>peine</a:t>
            </a:r>
            <a:r>
              <a:rPr lang="en-US" sz="2400" dirty="0" smtClean="0"/>
              <a:t> </a:t>
            </a:r>
          </a:p>
          <a:p>
            <a:endParaRPr lang="en-US" sz="2400" dirty="0"/>
          </a:p>
          <a:p>
            <a:r>
              <a:rPr lang="en-US" sz="2400" dirty="0" smtClean="0"/>
              <a:t>El </a:t>
            </a:r>
            <a:r>
              <a:rPr lang="en-US" sz="2400" dirty="0" err="1" smtClean="0"/>
              <a:t>cepillo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La pasta de </a:t>
            </a:r>
            <a:r>
              <a:rPr lang="en-US" sz="2400" dirty="0" err="1" smtClean="0"/>
              <a:t>dientes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715" y="2390636"/>
            <a:ext cx="1873005" cy="10448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656" y="159271"/>
            <a:ext cx="1582751" cy="13738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917" y="429"/>
            <a:ext cx="1275606" cy="17008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914" y="1368083"/>
            <a:ext cx="1135546" cy="15449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867" y="2943141"/>
            <a:ext cx="1781820" cy="13346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729" y="3824195"/>
            <a:ext cx="1610167" cy="73448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947" y="4325123"/>
            <a:ext cx="1153911" cy="89191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051" y="5067775"/>
            <a:ext cx="1484784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63853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Arturo se </a:t>
            </a:r>
            <a:r>
              <a:rPr lang="en-US" dirty="0" err="1" smtClean="0"/>
              <a:t>levanta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cinco</a:t>
            </a:r>
            <a:r>
              <a:rPr lang="en-US" dirty="0" smtClean="0"/>
              <a:t> y media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Arturo se </a:t>
            </a:r>
            <a:r>
              <a:rPr lang="en-US" dirty="0" err="1" smtClean="0"/>
              <a:t>viste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Arturo se </a:t>
            </a:r>
            <a:r>
              <a:rPr lang="en-US" dirty="0" err="1" smtClean="0"/>
              <a:t>ducha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Arturo se </a:t>
            </a:r>
            <a:r>
              <a:rPr lang="en-US" dirty="0" err="1" smtClean="0"/>
              <a:t>va</a:t>
            </a:r>
            <a:r>
              <a:rPr lang="en-US" dirty="0" smtClean="0"/>
              <a:t> al </a:t>
            </a:r>
            <a:r>
              <a:rPr lang="en-US" dirty="0" err="1" smtClean="0"/>
              <a:t>colegio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Arturo </a:t>
            </a:r>
            <a:r>
              <a:rPr lang="en-US" dirty="0" err="1" smtClean="0"/>
              <a:t>toma</a:t>
            </a:r>
            <a:r>
              <a:rPr lang="en-US" dirty="0" smtClean="0"/>
              <a:t> el </a:t>
            </a:r>
            <a:r>
              <a:rPr lang="en-US" dirty="0" err="1" smtClean="0"/>
              <a:t>desayuno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Arturo se </a:t>
            </a:r>
            <a:r>
              <a:rPr lang="en-US" dirty="0" err="1" smtClean="0"/>
              <a:t>despierta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cinco</a:t>
            </a:r>
            <a:r>
              <a:rPr lang="en-US" dirty="0" smtClean="0"/>
              <a:t> y </a:t>
            </a:r>
            <a:r>
              <a:rPr lang="en-US" dirty="0" err="1" smtClean="0"/>
              <a:t>cuarto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Put the following sentences about Arturo in the right order, then change them in the </a:t>
            </a:r>
            <a:r>
              <a:rPr lang="en-US" sz="3200" dirty="0" err="1" smtClean="0"/>
              <a:t>Yo</a:t>
            </a:r>
            <a:r>
              <a:rPr lang="en-US" sz="3200" dirty="0" smtClean="0"/>
              <a:t> form: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88851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the following in Spanish </a:t>
            </a:r>
            <a:br>
              <a:rPr lang="en-US" dirty="0" smtClean="0"/>
            </a:br>
            <a:r>
              <a:rPr lang="en-US" dirty="0" err="1" smtClean="0"/>
              <a:t>Bellwork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wake up early  everyday.</a:t>
            </a:r>
          </a:p>
          <a:p>
            <a:r>
              <a:rPr lang="en-US" dirty="0" smtClean="0"/>
              <a:t>I put on make up</a:t>
            </a:r>
          </a:p>
          <a:p>
            <a:r>
              <a:rPr lang="en-US" dirty="0" smtClean="0"/>
              <a:t>I get dress</a:t>
            </a:r>
          </a:p>
          <a:p>
            <a:r>
              <a:rPr lang="en-US" dirty="0" smtClean="0"/>
              <a:t>I leave the house at 8AM</a:t>
            </a:r>
          </a:p>
          <a:p>
            <a:r>
              <a:rPr lang="en-US" dirty="0" smtClean="0"/>
              <a:t>I go to bed at 11PM.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Reflexive Verbs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153400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 sz="4800" dirty="0" smtClean="0"/>
              <a:t>  LAVAR</a:t>
            </a:r>
            <a:r>
              <a:rPr lang="en-US" altLang="en-US" sz="4800" b="1" dirty="0" smtClean="0"/>
              <a:t>SE</a:t>
            </a:r>
            <a:r>
              <a:rPr lang="en-US" altLang="en-US" sz="4800" dirty="0" smtClean="0"/>
              <a:t>(to wash oneself)</a:t>
            </a:r>
          </a:p>
        </p:txBody>
      </p:sp>
      <p:sp>
        <p:nvSpPr>
          <p:cNvPr id="51204" name="AutoShape 4"/>
          <p:cNvSpPr>
            <a:spLocks/>
          </p:cNvSpPr>
          <p:nvPr/>
        </p:nvSpPr>
        <p:spPr bwMode="auto">
          <a:xfrm rot="-5507252">
            <a:off x="1333500" y="2324100"/>
            <a:ext cx="1219200" cy="1752600"/>
          </a:xfrm>
          <a:prstGeom prst="leftBrace">
            <a:avLst>
              <a:gd name="adj1" fmla="val 11979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1143000" y="3886200"/>
            <a:ext cx="13700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000"/>
              <a:t>Verb</a:t>
            </a:r>
          </a:p>
          <a:p>
            <a:pPr eaLnBrk="1" hangingPunct="1"/>
            <a:r>
              <a:rPr lang="en-US" altLang="en-US" sz="4000"/>
              <a:t>Form</a:t>
            </a:r>
          </a:p>
        </p:txBody>
      </p:sp>
      <p:sp>
        <p:nvSpPr>
          <p:cNvPr id="51208" name="AutoShape 8"/>
          <p:cNvSpPr>
            <a:spLocks/>
          </p:cNvSpPr>
          <p:nvPr/>
        </p:nvSpPr>
        <p:spPr bwMode="auto">
          <a:xfrm rot="-5329659">
            <a:off x="2776538" y="2862262"/>
            <a:ext cx="1295400" cy="752475"/>
          </a:xfrm>
          <a:prstGeom prst="leftBrace">
            <a:avLst>
              <a:gd name="adj1" fmla="val 8333"/>
              <a:gd name="adj2" fmla="val 47398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2590800" y="4038600"/>
            <a:ext cx="22733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000" dirty="0"/>
              <a:t>Reflexive</a:t>
            </a:r>
          </a:p>
          <a:p>
            <a:pPr eaLnBrk="1" hangingPunct="1"/>
            <a:r>
              <a:rPr lang="en-US" altLang="en-US" sz="4000" dirty="0"/>
              <a:t>Pronoun</a:t>
            </a:r>
          </a:p>
        </p:txBody>
      </p:sp>
    </p:spTree>
    <p:extLst>
      <p:ext uri="{BB962C8B-B14F-4D97-AF65-F5344CB8AC3E}">
        <p14:creationId xmlns:p14="http://schemas.microsoft.com/office/powerpoint/2010/main" val="6292839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1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51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  <p:bldP spid="51204" grpId="0" animBg="1"/>
      <p:bldP spid="51205" grpId="0" build="p" autoUpdateAnimBg="0"/>
      <p:bldP spid="51208" grpId="0" animBg="1"/>
      <p:bldP spid="51209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dev2.letslearnspanish.co.uk/wp-content/uploads/2013/11/le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132856"/>
            <a:ext cx="4104456" cy="2902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xQRERITEhISERUVFBIXFBQYFxsXFhYbGBgYGBUXFBQYISggGx0lHBUXITEiJSkuMS4uFyAzODYsNyktLisBCgoKDA0OGhAOGjcdHyQ3ODM1Ny0xNzc3LTQvLDc0NSsyNys3MTQ0Ny0rKzgrNzQ3NTQsNCw3LDQyNzcsLDQwLP/AABEIAMIBAwMBIgACEQEDEQH/xAAbAAEAAwEBAQEAAAAAAAAAAAAAAwUGBAIHAf/EAD4QAAICAgADBQUECAUEAwAAAAECAAMEEQUSIQYTIjFBFDJRUmFxgZGSBxVCcqGywdEjM2Kx8BYkguElQ1P/xAAYAQEBAQEBAAAAAAAAAAAAAAAAAQMEAv/EABwRAQEAAgIDAAAAAAAAAAAAAAABAiEREgMiMf/aAAwDAQACEQMRAD8A+4xE822BQWYgAdSTA9Ss4hxqusdCLG+AI/iZScW401pKptU8vq32/T6Tq4Z2e2A12x/oHT8x/oIHP+tci9uVNL+7019rH+km/Ut7+9aSD57LH+Bmhox1QaRQo+g/3ksDP/8ATA0P8Q79enT7pMvASo8F9qn7en4DUuogUY9rq+W9fu3/AEP+87MPiqueV1ap/lbp+BlhOfMxu8Gt6I8ugI/D+xB+sDoicPDyy+B9Dz5euwf3CfT6en1E7oCIiAiIgIiICIiAiIgIiICIiAifhMq+PdoKsIVG7vAtli1h1QsqsxAXvGHugkgbMlsgtYlH2t4+cGpLRSblNtVb6YKy946oGAPvdWHST9pOPV4FByLg5rDIrFBzEc7BQeXzI2R5descwWsTzzDp6b8p6lCIiAmR4/xPvW5FPgU/mPx+z4S57RZvd1aB8T9B9B+0f6ffM/wXA76wA+6vVv6D7/7wLTs5wvQFrjqfcHw/1f2mhn4BP2AiJnu1HELVsxcXHcVWZVlgNpUN3VdaF7GVW6FvdUbBALbIOtQNDEz+Dw3Kx71PtbZWOyv3oyO7FlbAbRqWqrUMD5FW8vMH0MOH2zrsNLHHya6L3VKMpwgqsZiRX4Q5sQOR4SyAHY+I2GmiZT/rivxt7NldzXkNj25HLWK0dbe58i/Oy82jzKpADdeoIHQnaFK7rkY3Wf8Ae04wBVAtbWUV2DkIIJTxbJPXbH01A0FtQYaP/sfUH0MjrBGgzbPoda5h9frKviHaimhspbBZ/wBtXju2l5ufv2dKkqUHbOWr5daHVl+7jr7Uq9r492NlYti49mT41R/BWyLzIaXfmbb+6NnwnY6jYaYGfszWF2oJsrqswsrHa5LHo5+61aUXnZAFsJRyCSA/L5HZGpw8B7Yu+Jjvdj3PkXvctVKd1zWBCSzr/icqIoIUl2B2PXY2GziV3BeLrkrZpLKnqc121WAB620raPKSpBVlYMpIIYdZUcD401VWcuXYWbCtuL2EAFqSO+pfSgD/AC2C9B51mBqInzPO41dUeHrncQfA7/HyrrWApGnL1NVTuxGHgS1l6DZ5NzqzuNBOG5t+LxWzMKCod6e4PcnnAOu7rUdVbrzA+Q8oH0KJ85s44Fsx/YuLvxGxsilGxiMe0NWzBbWLUVK1YVSX5ydeEA73qbPtNxT2TFuvC87Iuq08uexiEqQn05nZR98CziZP9b34+bi4lge2v2K6y7IPdAFkaoG1vECFHM2wF/8AsXQIB1Pw/tglrUFsfJppySBjZFgrFdpILJ4VcunOASvOo39CQIGliVfHONLiiod3ZdZdZ3dVScgZ25Wc+KxlUAKjHqR5epnI/ahVpV2x8pLGuNCYxRRc9g2dIebu2XlUtzh+XQPXpqBfxM6O11S13NbVfRZS1SvjsqtaWuIWgVitmV+djyghtbB3rR1Lh8Z9pazGerIwr+6Lqr92X5D4e9qetnQ8rEbBOwSNjRGwdteGe04V6C1qGCO1dgsaoK6qSjO6keEHRO+mhMBldocji2N7DjY1eUVSoZOXY7pjd5WVYmopqywc6E7Gvd8iJqn77iWAn+V3ivZXkI3MtbWUO1dgBXZVS6cw9dEeR6yoxO0ebhjurOCWd2gA5sNlf06aoHXy/wBRnN5Ms+bMZtYw3F+0vFL8fmayq2vv7a3VMRbu5toAZQQwYkluXRI9QZbcDz+I57FMlMfPOC2PkNUxOPcLGVmrANf+EWBDAq415GdObkUNbbfT+vOG2X8puqXEbTsOnNylWAfr5qfT7SbLszxTHwKnTGwOM3FybLLWxW5rW0B4nPKN69APj6k78ZZZ9PXHaSXnd0nu4r+uMjGx2NmAce5bsjHtQpkOyBjUKbPdKHTkkdSBsaE+lT5xZVm8UZH9kPDRWytXfYVe4jz8Kq3g6+jKR5H7PolKkKAx5iANnWtn1OvSbeLLK/Vr3ERNkY7tHkc95HogCj/c/wAT/CXnZzG5KQfV/Efs/Z/h1++ZPJfmd2+ZmP4mb6mvlVVHoAPwGoHuIkPtafOn5hAmlJ2l4TZcce7HZFyMaxnq59924ZGSyuwr1AZW8wDogHR8pa+1J86fmEe1J86fmECgpxM7JuVsnusWhEsBppta03M6ld2u1aAKoOwANk6JPTRrMLs/mmjDwrhjCjFfGJvR2NlyYzK1KigoBWzGtOY87a02t76bL2pPnT8wj2pPnT8wgZa/szceH5OMDX3luXdcp2eXlfM78Anl3vk6eXn+Mq6MZsxs+zEem1quK411e3/wrDVjYwsTvEDaOiw3o6IG5vfak+dPzCeKrqlGlatR8AVA/AQMLxnhV/Ln5eY+Pi844a1XJ3ly0ti3O69+eRSyFnQswA0pb5eYw1ZGTnZ93d24tbrwvIqV8e03pRZdZUamsu5V8Td2zBQuwE312J9DOVX86fmE8U2VINIalHnoFQPwEDF8K7K3Jl4eQcfFoFHei1hdZkX2h6mQE3WIDoMQeUk75idgjRg/6Nv7rF56sW9sR8pFqexhXfVewbmL93uqwFV6aYdD169NzlZKFHHOnut+0PhJEzEIHjTyH7QgVPZPhLY6Wl6cahrLObu6NlVAUKoaxgDY3TZblHnoDps8HaXsw+Tk1ujItNq1V5qkkNYlNoupCADR2TYjb1tbD8NTTe1J86fmEe1J86fmECh47gZPtmPlY1dFvd0ZFTpba1X+a1LAqy1vvXdHpr1kHG8HNzcPIotpxaWcV92VvewHThm590ry9F6a3vfpNL7XX/8Aon5hHtSfOn5hApO0nBLHenKxORMqlgPExRLqmI72m4qD014lOjysAR5me+3GE92DctSl7E7q6tPV2osS5U/8jXy/fLj2pPnT8wj2pPnT8wgZriXDmzLsfJpNdmPdh5NFh5yrCvI7p1sq0pDHVZ6EjzHWc+LwXNsXDx8hcZacWyhzcljM95o/ytUlAKtsFZvE3kQPPc1iZFYGg9YHwBAE/fak+dPzCBUdruFvk1Ii042SofdlF+wrjlYDksCtyOCQQeU+o6b3M0exd5x6wwpdqss31Yll1ltK1tV3TUe0OvP6s4bl0GOta6zee1J86fmEe1J86fmEDD3di7LcfIHcYWM724tlVSczofZ25wuTdpS4clh4V8Ib9qWPZ7g5x7bMm3GwsJFpK6qY2PrfPYz3sqAJpV8IX02T6TT+1J86fmE8vkVsCC1ZBGiCQQR8CIFN2GxmXE53Uoci7JyeQ9CoyLntRWHoeR12PQ7E5ePfo/xct+cm+l9756bWQ769QOoB6n06zS+1J86fmEe1J86fmElkoxlf6OOVeUcW4yBvfTKAP5gm9fTepJX+jiokG7N4nlKNeC7KYp0+IQLv75r/AGpPnT8wj2pPnT8wjrAw8VKkVK1CKo0FHkJNPKOCNggj4jqJ6lmgiIgfO1PUT6JPn2RXysy/BmH4HU3WBdz1o3xUfjrr/GBPERAREQEREBERAREQI73CqxY6ABJP0lZwbi4uZk5QvKNr19B06/w/GW8QERECHF90/v2fztJpDi+6f37P52k0BERAREQEREBERAREQEREBERAREQMb2ix+S9j6Nph/sf4g/jLXsrlbRqz5qdj7D5/x/3k3aXD56uYeabP3ftf3+6ZnByjU6uPTzHxHqIG9iR49wdQynYI2JJAr+P8WTDxrsmwMUqQuQvVjr0H1JlH2F7arxfGttprNL1sUK2eJQxXaHa62vXr5HofoZqMihbEZHVXRlKsrAFWBGiGU9CCPSc3CeEUYid3jU10ISWKooUEnQJOvM6AGz8BAzWP21P6osz7Kwl1S2pZT6DIRzUKuhJ01nLrzOmEcQ7S5QtxsKpMYZj4y5GQ9hYY9C7CHlAPM5L7AGx5bMq8zsteeK8ip/8AH25FOfa2wAL60ZTVy+bczrTYdjXQ/ZJu2XZzfEK81sFeJUnH7i6nlraysqxdLqlsIDe8VI2D131gd2F2yalsunPFK242OcrnoJNd1PUFkVvErBhylST1I0TOO3tHxSvF9vsxsT2cILXxVaz2lKiOYt3raRnVfEV5R0Hnuc2B2X9qrz1Th2Pwqq7GaikmtBlMWG2e3umKrWGC+DqTy72J6zc3Pv4e3D/1dauTZQcd7i9YxAGXu3tFgYsRyksF5d9dQN/hZS3V121nmSxFdD8VYAqfwIk04+DYAxseihSSKaqqgT5kIoUE/hOyAiIgIiIGc7V9p04ZhWZNiNYBYyqi9CzNYwA2fIfX6Tn4Z2sbO4U+bh1f4gS0pTZ129e9ptSN71oHY8xv1EvLsCrIpeq+tLa2Z+ZHUMp1YSNg/AgH7RJ+H4NePWtVNaVVr0VEAVR12dAfEkn74Ga4p2vP6vxcnGVHty2xq8et98vPcRsPy9fCOcnXyTxxDtHk25l2HhezKcZajkX5HOUDWAslddaEFjyjZPNob15yp7N9lb6uI8licuFhvlW4RBGmbK5Ty8g9Kua4DfzD7ZHxns4tPEcrJu4YOKUZQqZSiVPdRYihGXktI2jABtg9CNagdmV28tqwc+x6qRl4DVLdWrF6mFhTksrbo3KysSAdEEdZ+cS7UcSxXxmuxcV68uwU1Uo7i2qx1LVC61vCw6eIqo111za61nEOzl1nCeJLVw7Hw3yDWKMapVW4ojqVOQ6tyFurMAPdB1smartpw626zhhqQuKs+m2zWvCgSwFjv02w/GBDwjjuYmccPOXF8eO99VtHOAAjKrpYthJ2ObfMND6fDhwe0XE8yk5mJRiDHPOaabTZ7Reikjm518FZbXhBB8+p11lpxHhdlnFqLeQmkYWTU79NBneshfjshT+EpOAZedw7EXBPD7sm2kOmPfW1Yx7V2e7axncNX0IBBB8vrAlzO3/e18OOIceo5y2stuSxFVfdcoeshSC9nM3KACPKaLs3l5jm5MympShXu76W3TerDe0RiXQr5EH49CZkq+z12DgYGJZhVcUx0W32pAqtcljs1gegWFVZQzuvo2tH4idv6POCvRflWV49+DhutYpxbX5m7wFjZaEDMKgdga3119BA3kREBERAREQEREBMZxvh3cvsDwN7v0+K/wDPSbORZWOtilWGwf8Amx9YGS4NxQ0to7KHzHw+omvqtDAMpBB8iJi+J8NahuvVT7rfH6H4GeMDiL0nwnp6qfI/2gbqJycMzO+rD65epGt78vrOuAiIgIiICIiAiIgIiIEOL7p/fs/naTSHF90/v2fztJoCJyYvEq7bLqkJZqSi2dDyqzLzBebyLcpBIHlzDfnOuAiJx8U4pVjKr3NyK1ldanRO2sYKg0oPmSBvygdkROPinE68ZVe1iqNZXXzaJAaxgicxHugsQNnoNjcDsiIgIiICIiAiIgIiICIiB4trDAqwBB8wfKZ7iHZw9TSd/wCg/wBG/v8AjNJEDM3574HDsi81M7Upa/d+W9dep9B6k/AGV36Mu2NvGMS6x6xjujtWHTxISVDBlDeo5hsHfp8dTbzxXWFGlAUDyAGh+AgYOjtjcvBrrrOU5tD2YrKACDkh+6r0uhvZat9a8jIe0Pai2jIxuH2Z1OG4xVuys2xa/E2+TkorfwBmYM3UEBfKdmZ2Ntfiy5AZPYy9WVZUd8xyqkeqtlGtBdFGJ35p986+0PBMhc6vPw1pubuDRfj2sUFiBi6NXYFYK4YnzBBBgU3BO2tnPm4yX1cVspxHysa2oAG3W1NNq1+HnDcnu62GHQSHst2gvyWx3p4vjZTuy+04VtaUMin/ADO4CjvOZPIc2wfjNDw/B4jZ7VZbZThGyrkxaagtwpbW+9tsZAbG5teEaXQ+PUUfEuzmbn+zplYmDTZVZS756Wc9p7tgzdwndhlLFf2m0N/ZA+kREQEREBERAynbntK3DOH25SVd8y2FQDsKOawrzOR10N/eSBPzsj2uOZwv2+yruiEuZlB8J7rm2yE+h5fu6jrrc0uOoKEEAgtYCD1B8beYnnOw1tpspPRXres69Ayleg+wwMLwoZNHZ9cjGbeU9ZzXJUN3rWN39qka8yhKjXXostOL9pGt/VaYb6bOdLOYqDy46J3tx0RoEgqvX1b4yb9G15bh1NNgAtxubFuTz5XoPJo/aoVh9GEr+w/Y23DyrrLXV660ajBUEk10Pc9zBwenNtkXfwrECqy+2XtGXl1jiuPwurGtahFZamuudP8AMdhd0FYbwgKOuj1Ekx+29t+ALFeo21cSoxLLawGquU2oO8rB3oOjj6g78pY18FzMHIy2xMfGzKMq45HJZaabKrXAFviKMHQlQR5EdR9T7y+zuZdhVpfbVZf7bRkOFASqtEtV+6rIUFgqr0LdST1MCu7RdpbBxG7Ft4gOEVolRx2alGGTzLt3NtwKAK3h5Ronr1moxMSzM4c1WYaLGuqsR3pJNTq2wroT5Ero9PI+Ur+NYueL7wKMXiWJaE5KbnWpqCBp1O62Fik9evXrr06x8Bwv1LwvIe8oOQ5OQa6991XzEstNPNo8oOgN62TA7v0b8WbL4XiXWbLmso5PmWqZqmY/aUJ++aWZ39HnBmwuG4mO+w6181gPmHsY2Op+xnI+6aKAiIgIiICIiAiIgIiICIiAiIgIiICIiAiIgIiICIiBDi+6f37P52k0hxfdP79n87SaBy4/D667bbUXle7k70gnTFByqSu9c2umwNkBQd6GuqIgIiICcufw+u8Ktq84V0sA2QOZDtCQD4tHR0djYB9BOqICIiAiIgIiICInBxbiPcBTy8wJ0euvSB3xKde0VRHXnH01/afsC3iIgIiIFX2oy7qcPIsxq+9uSp2qTRPMwHTwjq3x0Op1qZn9F3F87Ow7TxCt6n52RH5DS7KVG2C9NaJIDAfxBm6iB80q7SZFXB76XsZ8+q9uHqxOne53CUWDeySa3V99d8pnntHxN68zH4c9+ctFOGlt92OttmTe/N3ah7K1Z0XwMxYa2TqaDJ7GB+Kpn97qsBHfH5ej3oj1V3Ft+ldmta/ZEn4/2ctfKqzcO5KMlK2pcWIbKrqieYJYoZWGm8QZT9IFT2H4pb7ZdjA512L3K203ZVViPW4flspNtqqbOjKw3s62NnU3koOz3CMmu23Iy8rv7LAqrVWGrxqVX0rrZjtiepduvp5S/gIiICIiAiIgZPt5xPLxeHXW4NZtuFhAAUuVU2EM4rHva/h5noJz9nLs3iHBj7Rz4mXZXaqOoapwQSKrCvQrvQJHTY+hmuxfdP79n87SaB84ye0tuZw7h1VTvTlZtqU2MpKWVdwSc1l9QQKmH/mJz8Z433/EsrHut4jTj4gpRFw0uLWu6c7vddSpYAbAC76+c0fBuxgx+I5GZ3vMj941NGulL3chyXB31LtWD6a2Z+8Q7OZFeZbmYF9VT3oi5FN1bWVWGsctdgKMrKwXp0OjAx+b2hyk4VxYB8z/ALU0HFyrq3pusrsZfCxZVLMpDKW0Ngj4y17QcPyMA4eUufl3WPl41WQlj7x7FuYK4SgALXo+6V8h57PWWWf2Mvv4fmY9+a1t+Wys1hU91UAylUpp5vCoC689knZlz2q4GcyulA4r7vJx7iSN7FThiv361uBdxEQEREBERAREQE4eLcO79QOblIOwdb/ETuiBkH7PXA9Ap+u/7xNfEBERAREQEREBERAREQEREBERAREQIcX3T+/Z/O0mkOL7p/fs/naTQEREBERAREQEREBERAREQEREBERAREQEREBERAREQEREBERAREQERECHF90/v2fztJpDi+6f37P52k0BERAREQERPJfWvqdD8N/0MD1ERAREQEREBERAREQEREBERAREQEREBERAREQEREBERA/FXXl/zfnP2IgIiICIiAkNieJTvybf2eEr/uf4yaICIiAiIgIiICIiAiIgIiICIiAiIgIiICIiAiIgIiICIiAiIgIiICIiAn40RA/YiICIiAiIgIiICIiB/9k="/>
          <p:cNvSpPr>
            <a:spLocks noChangeAspect="1" noChangeArrowheads="1"/>
          </p:cNvSpPr>
          <p:nvPr/>
        </p:nvSpPr>
        <p:spPr bwMode="auto">
          <a:xfrm>
            <a:off x="155575" y="-1638300"/>
            <a:ext cx="455295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xQRERITEhISERUVFBIXFBQYFxsXFhYbGBgYGBUXFBQYISggGx0lHBUXITEiJSkuMS4uFyAzODYsNyktLisBCgoKDA0OGhAOGjcdHyQ3ODM1Ny0xNzc3LTQvLDc0NSsyNys3MTQ0Ny0rKzgrNzQ3NTQsNCw3LDQyNzcsLDQwLP/AABEIAMIBAwMBIgACEQEDEQH/xAAbAAEAAwEBAQEAAAAAAAAAAAAAAwUGBAIHAf/EAD4QAAICAgADBQUECAUEAwAAAAECAAMEEQUSIQYTIjFBFDJRUmFxgZGSBxVCcqGywdEjM2Kx8BYkguElQ1P/xAAYAQEBAQEBAAAAAAAAAAAAAAAAAQMEAv/EABwRAQEAAgIDAAAAAAAAAAAAAAABAiEREgMiMf/aAAwDAQACEQMRAD8A+4xE822BQWYgAdSTA9Ss4hxqusdCLG+AI/iZScW401pKptU8vq32/T6Tq4Z2e2A12x/oHT8x/oIHP+tci9uVNL+7019rH+km/Ut7+9aSD57LH+Bmhox1QaRQo+g/3ksDP/8ATA0P8Q79enT7pMvASo8F9qn7en4DUuogUY9rq+W9fu3/AEP+87MPiqueV1ap/lbp+BlhOfMxu8Gt6I8ugI/D+xB+sDoicPDyy+B9Dz5euwf3CfT6en1E7oCIiAiIgIiICIiAiIgIiICIiAifhMq+PdoKsIVG7vAtli1h1QsqsxAXvGHugkgbMlsgtYlH2t4+cGpLRSblNtVb6YKy946oGAPvdWHST9pOPV4FByLg5rDIrFBzEc7BQeXzI2R5descwWsTzzDp6b8p6lCIiAmR4/xPvW5FPgU/mPx+z4S57RZvd1aB8T9B9B+0f6ffM/wXA76wA+6vVv6D7/7wLTs5wvQFrjqfcHw/1f2mhn4BP2AiJnu1HELVsxcXHcVWZVlgNpUN3VdaF7GVW6FvdUbBALbIOtQNDEz+Dw3Kx71PtbZWOyv3oyO7FlbAbRqWqrUMD5FW8vMH0MOH2zrsNLHHya6L3VKMpwgqsZiRX4Q5sQOR4SyAHY+I2GmiZT/rivxt7NldzXkNj25HLWK0dbe58i/Oy82jzKpADdeoIHQnaFK7rkY3Wf8Ae04wBVAtbWUV2DkIIJTxbJPXbH01A0FtQYaP/sfUH0MjrBGgzbPoda5h9frKviHaimhspbBZ/wBtXju2l5ufv2dKkqUHbOWr5daHVl+7jr7Uq9r492NlYti49mT41R/BWyLzIaXfmbb+6NnwnY6jYaYGfszWF2oJsrqswsrHa5LHo5+61aUXnZAFsJRyCSA/L5HZGpw8B7Yu+Jjvdj3PkXvctVKd1zWBCSzr/icqIoIUl2B2PXY2GziV3BeLrkrZpLKnqc121WAB620raPKSpBVlYMpIIYdZUcD401VWcuXYWbCtuL2EAFqSO+pfSgD/AC2C9B51mBqInzPO41dUeHrncQfA7/HyrrWApGnL1NVTuxGHgS1l6DZ5NzqzuNBOG5t+LxWzMKCod6e4PcnnAOu7rUdVbrzA+Q8oH0KJ85s44Fsx/YuLvxGxsilGxiMe0NWzBbWLUVK1YVSX5ydeEA73qbPtNxT2TFuvC87Iuq08uexiEqQn05nZR98CziZP9b34+bi4lge2v2K6y7IPdAFkaoG1vECFHM2wF/8AsXQIB1Pw/tglrUFsfJppySBjZFgrFdpILJ4VcunOASvOo39CQIGliVfHONLiiod3ZdZdZ3dVScgZ25Wc+KxlUAKjHqR5epnI/ahVpV2x8pLGuNCYxRRc9g2dIebu2XlUtzh+XQPXpqBfxM6O11S13NbVfRZS1SvjsqtaWuIWgVitmV+djyghtbB3rR1Lh8Z9pazGerIwr+6Lqr92X5D4e9qetnQ8rEbBOwSNjRGwdteGe04V6C1qGCO1dgsaoK6qSjO6keEHRO+mhMBldocji2N7DjY1eUVSoZOXY7pjd5WVYmopqywc6E7Gvd8iJqn77iWAn+V3ivZXkI3MtbWUO1dgBXZVS6cw9dEeR6yoxO0ebhjurOCWd2gA5sNlf06aoHXy/wBRnN5Ms+bMZtYw3F+0vFL8fmayq2vv7a3VMRbu5toAZQQwYkluXRI9QZbcDz+I57FMlMfPOC2PkNUxOPcLGVmrANf+EWBDAq415GdObkUNbbfT+vOG2X8puqXEbTsOnNylWAfr5qfT7SbLszxTHwKnTGwOM3FybLLWxW5rW0B4nPKN69APj6k78ZZZ9PXHaSXnd0nu4r+uMjGx2NmAce5bsjHtQpkOyBjUKbPdKHTkkdSBsaE+lT5xZVm8UZH9kPDRWytXfYVe4jz8Kq3g6+jKR5H7PolKkKAx5iANnWtn1OvSbeLLK/Vr3ERNkY7tHkc95HogCj/c/wAT/CXnZzG5KQfV/Efs/Z/h1++ZPJfmd2+ZmP4mb6mvlVVHoAPwGoHuIkPtafOn5hAmlJ2l4TZcce7HZFyMaxnq59924ZGSyuwr1AZW8wDogHR8pa+1J86fmEe1J86fmECgpxM7JuVsnusWhEsBppta03M6ld2u1aAKoOwANk6JPTRrMLs/mmjDwrhjCjFfGJvR2NlyYzK1KigoBWzGtOY87a02t76bL2pPnT8wj2pPnT8wgZa/szceH5OMDX3luXdcp2eXlfM78Anl3vk6eXn+Mq6MZsxs+zEem1quK411e3/wrDVjYwsTvEDaOiw3o6IG5vfak+dPzCeKrqlGlatR8AVA/AQMLxnhV/Ln5eY+Pi844a1XJ3ly0ti3O69+eRSyFnQswA0pb5eYw1ZGTnZ93d24tbrwvIqV8e03pRZdZUamsu5V8Td2zBQuwE312J9DOVX86fmE8U2VINIalHnoFQPwEDF8K7K3Jl4eQcfFoFHei1hdZkX2h6mQE3WIDoMQeUk75idgjRg/6Nv7rF56sW9sR8pFqexhXfVewbmL93uqwFV6aYdD169NzlZKFHHOnut+0PhJEzEIHjTyH7QgVPZPhLY6Wl6cahrLObu6NlVAUKoaxgDY3TZblHnoDps8HaXsw+Tk1ujItNq1V5qkkNYlNoupCADR2TYjb1tbD8NTTe1J86fmEe1J86fmECh47gZPtmPlY1dFvd0ZFTpba1X+a1LAqy1vvXdHpr1kHG8HNzcPIotpxaWcV92VvewHThm590ry9F6a3vfpNL7XX/8Aon5hHtSfOn5hApO0nBLHenKxORMqlgPExRLqmI72m4qD014lOjysAR5me+3GE92DctSl7E7q6tPV2osS5U/8jXy/fLj2pPnT8wj2pPnT8wgZriXDmzLsfJpNdmPdh5NFh5yrCvI7p1sq0pDHVZ6EjzHWc+LwXNsXDx8hcZacWyhzcljM95o/ytUlAKtsFZvE3kQPPc1iZFYGg9YHwBAE/fak+dPzCBUdruFvk1Ii042SofdlF+wrjlYDksCtyOCQQeU+o6b3M0exd5x6wwpdqss31Yll1ltK1tV3TUe0OvP6s4bl0GOta6zee1J86fmEe1J86fmEDD3di7LcfIHcYWM724tlVSczofZ25wuTdpS4clh4V8Ib9qWPZ7g5x7bMm3GwsJFpK6qY2PrfPYz3sqAJpV8IX02T6TT+1J86fmE8vkVsCC1ZBGiCQQR8CIFN2GxmXE53Uoci7JyeQ9CoyLntRWHoeR12PQ7E5ePfo/xct+cm+l9756bWQ769QOoB6n06zS+1J86fmEe1J86fmElkoxlf6OOVeUcW4yBvfTKAP5gm9fTepJX+jiokG7N4nlKNeC7KYp0+IQLv75r/AGpPnT8wj2pPnT8wjrAw8VKkVK1CKo0FHkJNPKOCNggj4jqJ6lmgiIgfO1PUT6JPn2RXysy/BmH4HU3WBdz1o3xUfjrr/GBPERAREQEREBERAREQI73CqxY6ABJP0lZwbi4uZk5QvKNr19B06/w/GW8QERECHF90/v2fztJpDi+6f37P52k0BERAREQEREBERAREQEREBERAREQMb2ix+S9j6Nph/sf4g/jLXsrlbRqz5qdj7D5/x/3k3aXD56uYeabP3ftf3+6ZnByjU6uPTzHxHqIG9iR49wdQynYI2JJAr+P8WTDxrsmwMUqQuQvVjr0H1JlH2F7arxfGttprNL1sUK2eJQxXaHa62vXr5HofoZqMihbEZHVXRlKsrAFWBGiGU9CCPSc3CeEUYid3jU10ISWKooUEnQJOvM6AGz8BAzWP21P6osz7Kwl1S2pZT6DIRzUKuhJ01nLrzOmEcQ7S5QtxsKpMYZj4y5GQ9hYY9C7CHlAPM5L7AGx5bMq8zsteeK8ip/8AH25FOfa2wAL60ZTVy+bczrTYdjXQ/ZJu2XZzfEK81sFeJUnH7i6nlraysqxdLqlsIDe8VI2D131gd2F2yalsunPFK242OcrnoJNd1PUFkVvErBhylST1I0TOO3tHxSvF9vsxsT2cILXxVaz2lKiOYt3raRnVfEV5R0Hnuc2B2X9qrz1Th2Pwqq7GaikmtBlMWG2e3umKrWGC+DqTy72J6zc3Pv4e3D/1dauTZQcd7i9YxAGXu3tFgYsRyksF5d9dQN/hZS3V121nmSxFdD8VYAqfwIk04+DYAxseihSSKaqqgT5kIoUE/hOyAiIgIiIGc7V9p04ZhWZNiNYBYyqi9CzNYwA2fIfX6Tn4Z2sbO4U+bh1f4gS0pTZ129e9ptSN71oHY8xv1EvLsCrIpeq+tLa2Z+ZHUMp1YSNg/AgH7RJ+H4NePWtVNaVVr0VEAVR12dAfEkn74Ga4p2vP6vxcnGVHty2xq8et98vPcRsPy9fCOcnXyTxxDtHk25l2HhezKcZajkX5HOUDWAslddaEFjyjZPNob15yp7N9lb6uI8licuFhvlW4RBGmbK5Ty8g9Kua4DfzD7ZHxns4tPEcrJu4YOKUZQqZSiVPdRYihGXktI2jABtg9CNagdmV28tqwc+x6qRl4DVLdWrF6mFhTksrbo3KysSAdEEdZ+cS7UcSxXxmuxcV68uwU1Uo7i2qx1LVC61vCw6eIqo111za61nEOzl1nCeJLVw7Hw3yDWKMapVW4ojqVOQ6tyFurMAPdB1smartpw626zhhqQuKs+m2zWvCgSwFjv02w/GBDwjjuYmccPOXF8eO99VtHOAAjKrpYthJ2ObfMND6fDhwe0XE8yk5mJRiDHPOaabTZ7Reikjm518FZbXhBB8+p11lpxHhdlnFqLeQmkYWTU79NBneshfjshT+EpOAZedw7EXBPD7sm2kOmPfW1Yx7V2e7axncNX0IBBB8vrAlzO3/e18OOIceo5y2stuSxFVfdcoeshSC9nM3KACPKaLs3l5jm5MympShXu76W3TerDe0RiXQr5EH49CZkq+z12DgYGJZhVcUx0W32pAqtcljs1gegWFVZQzuvo2tH4idv6POCvRflWV49+DhutYpxbX5m7wFjZaEDMKgdga3119BA3kREBERAREQEREBMZxvh3cvsDwN7v0+K/wDPSbORZWOtilWGwf8Amx9YGS4NxQ0to7KHzHw+omvqtDAMpBB8iJi+J8NahuvVT7rfH6H4GeMDiL0nwnp6qfI/2gbqJycMzO+rD65epGt78vrOuAiIgIiICIiAiIgIiIEOL7p/fs/naTSHF90/v2fztJoCJyYvEq7bLqkJZqSi2dDyqzLzBebyLcpBIHlzDfnOuAiJx8U4pVjKr3NyK1ldanRO2sYKg0oPmSBvygdkROPinE68ZVe1iqNZXXzaJAaxgicxHugsQNnoNjcDsiIgIiICIiAiIgIiICIiB4trDAqwBB8wfKZ7iHZw9TSd/wCg/wBG/v8AjNJEDM3574HDsi81M7Upa/d+W9dep9B6k/AGV36Mu2NvGMS6x6xjujtWHTxISVDBlDeo5hsHfp8dTbzxXWFGlAUDyAGh+AgYOjtjcvBrrrOU5tD2YrKACDkh+6r0uhvZat9a8jIe0Pai2jIxuH2Z1OG4xVuys2xa/E2+TkorfwBmYM3UEBfKdmZ2Ntfiy5AZPYy9WVZUd8xyqkeqtlGtBdFGJ35p986+0PBMhc6vPw1pubuDRfj2sUFiBi6NXYFYK4YnzBBBgU3BO2tnPm4yX1cVspxHysa2oAG3W1NNq1+HnDcnu62GHQSHst2gvyWx3p4vjZTuy+04VtaUMin/ADO4CjvOZPIc2wfjNDw/B4jZ7VZbZThGyrkxaagtwpbW+9tsZAbG5teEaXQ+PUUfEuzmbn+zplYmDTZVZS756Wc9p7tgzdwndhlLFf2m0N/ZA+kREQEREBERAynbntK3DOH25SVd8y2FQDsKOawrzOR10N/eSBPzsj2uOZwv2+yruiEuZlB8J7rm2yE+h5fu6jrrc0uOoKEEAgtYCD1B8beYnnOw1tpspPRXres69Ayleg+wwMLwoZNHZ9cjGbeU9ZzXJUN3rWN39qka8yhKjXXostOL9pGt/VaYb6bOdLOYqDy46J3tx0RoEgqvX1b4yb9G15bh1NNgAtxubFuTz5XoPJo/aoVh9GEr+w/Y23DyrrLXV660ajBUEk10Pc9zBwenNtkXfwrECqy+2XtGXl1jiuPwurGtahFZamuudP8AMdhd0FYbwgKOuj1Ekx+29t+ALFeo21cSoxLLawGquU2oO8rB3oOjj6g78pY18FzMHIy2xMfGzKMq45HJZaabKrXAFviKMHQlQR5EdR9T7y+zuZdhVpfbVZf7bRkOFASqtEtV+6rIUFgqr0LdST1MCu7RdpbBxG7Ft4gOEVolRx2alGGTzLt3NtwKAK3h5Ronr1moxMSzM4c1WYaLGuqsR3pJNTq2wroT5Ero9PI+Ur+NYueL7wKMXiWJaE5KbnWpqCBp1O62Fik9evXrr06x8Bwv1LwvIe8oOQ5OQa6991XzEstNPNo8oOgN62TA7v0b8WbL4XiXWbLmso5PmWqZqmY/aUJ++aWZ39HnBmwuG4mO+w6181gPmHsY2Op+xnI+6aKAiIgIiICIiAiIgIiICIiAiIgIiICIiAiIgIiICIiBDi+6f37P52k0hxfdP79n87SaBy4/D667bbUXle7k70gnTFByqSu9c2umwNkBQd6GuqIgIiICcufw+u8Ktq84V0sA2QOZDtCQD4tHR0djYB9BOqICIiAiIgIiICInBxbiPcBTy8wJ0euvSB3xKde0VRHXnH01/afsC3iIgIiIFX2oy7qcPIsxq+9uSp2qTRPMwHTwjq3x0Op1qZn9F3F87Ow7TxCt6n52RH5DS7KVG2C9NaJIDAfxBm6iB80q7SZFXB76XsZ8+q9uHqxOne53CUWDeySa3V99d8pnntHxN68zH4c9+ctFOGlt92OttmTe/N3ah7K1Z0XwMxYa2TqaDJ7GB+Kpn97qsBHfH5ej3oj1V3Ft+ldmta/ZEn4/2ctfKqzcO5KMlK2pcWIbKrqieYJYoZWGm8QZT9IFT2H4pb7ZdjA512L3K203ZVViPW4flspNtqqbOjKw3s62NnU3koOz3CMmu23Iy8rv7LAqrVWGrxqVX0rrZjtiepduvp5S/gIiICIiAiIgZPt5xPLxeHXW4NZtuFhAAUuVU2EM4rHva/h5noJz9nLs3iHBj7Rz4mXZXaqOoapwQSKrCvQrvQJHTY+hmuxfdP79n87SaB84ye0tuZw7h1VTvTlZtqU2MpKWVdwSc1l9QQKmH/mJz8Z433/EsrHut4jTj4gpRFw0uLWu6c7vddSpYAbAC76+c0fBuxgx+I5GZ3vMj941NGulL3chyXB31LtWD6a2Z+8Q7OZFeZbmYF9VT3oi5FN1bWVWGsctdgKMrKwXp0OjAx+b2hyk4VxYB8z/ALU0HFyrq3pusrsZfCxZVLMpDKW0Ngj4y17QcPyMA4eUufl3WPl41WQlj7x7FuYK4SgALXo+6V8h57PWWWf2Mvv4fmY9+a1t+Wys1hU91UAylUpp5vCoC689knZlz2q4GcyulA4r7vJx7iSN7FThiv361uBdxEQEREBERAREQE4eLcO79QOblIOwdb/ETuiBkH7PXA9Ap+u/7xNfEBERAREQEREBERAREQEREBERAREQIcX3T+/Z/O0mkOL7p/fs/naTQEREBERAREQEREBERAREQEREBERAREQEREBERAREQEREBERAREQERECHF90/v2fztJpDi+6f37P52k0BERAREQERPJfWvqdD8N/0MD1ERAREQEREBERAREQEREBERAREQEREBERAREQEREBERA/FXXl/zfnP2IgIiICIiAkNieJTvybf2eEr/uf4yaICIiAiIgIiICIiAiIgIiICIiAiIgIiICIiAiIgIiICIiAiIgIiICIiAn40RA/YiICIiAiIgIiICIiB/9k="/>
          <p:cNvSpPr>
            <a:spLocks noChangeAspect="1" noChangeArrowheads="1"/>
          </p:cNvSpPr>
          <p:nvPr/>
        </p:nvSpPr>
        <p:spPr bwMode="auto">
          <a:xfrm>
            <a:off x="307975" y="-1485900"/>
            <a:ext cx="455295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464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the following in Spanish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to study for </a:t>
            </a:r>
            <a:r>
              <a:rPr lang="en-US" dirty="0" err="1" smtClean="0"/>
              <a:t>english</a:t>
            </a:r>
            <a:endParaRPr lang="en-US" dirty="0" smtClean="0"/>
          </a:p>
          <a:p>
            <a:r>
              <a:rPr lang="en-US" dirty="0" smtClean="0"/>
              <a:t>You have to read in Spanish</a:t>
            </a:r>
          </a:p>
          <a:p>
            <a:r>
              <a:rPr lang="en-US" dirty="0" smtClean="0"/>
              <a:t>I have to wake up at 6AM</a:t>
            </a:r>
          </a:p>
          <a:p>
            <a:r>
              <a:rPr lang="en-US" dirty="0" smtClean="0"/>
              <a:t>She has to walk to school</a:t>
            </a:r>
          </a:p>
          <a:p>
            <a:r>
              <a:rPr lang="en-US" dirty="0" smtClean="0"/>
              <a:t>Maria and I have to finish the homework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the sentences using the following: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Despertarse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siete</a:t>
            </a:r>
            <a:endParaRPr lang="en-US" dirty="0" smtClean="0"/>
          </a:p>
          <a:p>
            <a:r>
              <a:rPr lang="en-US" dirty="0" err="1" smtClean="0"/>
              <a:t>Dormirse</a:t>
            </a:r>
            <a:r>
              <a:rPr lang="en-US" dirty="0" smtClean="0"/>
              <a:t> Ella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temprano</a:t>
            </a:r>
            <a:endParaRPr lang="en-US" dirty="0" smtClean="0"/>
          </a:p>
          <a:p>
            <a:r>
              <a:rPr lang="en-US" dirty="0" smtClean="0"/>
              <a:t>Comer </a:t>
            </a:r>
            <a:r>
              <a:rPr lang="en-US" dirty="0" err="1" smtClean="0"/>
              <a:t>desayuno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 smtClean="0"/>
              <a:t>escuela</a:t>
            </a:r>
            <a:r>
              <a:rPr lang="en-US" dirty="0" smtClean="0"/>
              <a:t> antes de a la </a:t>
            </a:r>
            <a:r>
              <a:rPr lang="en-US" dirty="0" err="1" smtClean="0"/>
              <a:t>tú</a:t>
            </a:r>
            <a:endParaRPr lang="en-US" dirty="0" smtClean="0"/>
          </a:p>
          <a:p>
            <a:r>
              <a:rPr lang="en-US" dirty="0" err="1" smtClean="0"/>
              <a:t>Vestirse</a:t>
            </a:r>
            <a:r>
              <a:rPr lang="en-US" dirty="0" smtClean="0"/>
              <a:t>  </a:t>
            </a:r>
            <a:r>
              <a:rPr lang="en-US" dirty="0" err="1" smtClean="0"/>
              <a:t>rapido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Bellwork</a:t>
            </a:r>
            <a:r>
              <a:rPr lang="en-US" dirty="0" smtClean="0"/>
              <a:t> – write the following in </a:t>
            </a:r>
            <a:r>
              <a:rPr lang="en-US" dirty="0" err="1" smtClean="0"/>
              <a:t>spanish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to read a lot of books</a:t>
            </a:r>
          </a:p>
          <a:p>
            <a:r>
              <a:rPr lang="en-US" dirty="0" smtClean="0"/>
              <a:t>You have to draw for art class</a:t>
            </a:r>
          </a:p>
          <a:p>
            <a:r>
              <a:rPr lang="en-US" dirty="0" smtClean="0"/>
              <a:t>She has to rest for her(</a:t>
            </a:r>
            <a:r>
              <a:rPr lang="en-US" dirty="0" err="1" smtClean="0"/>
              <a:t>su</a:t>
            </a:r>
            <a:r>
              <a:rPr lang="en-US" dirty="0" smtClean="0"/>
              <a:t>) game</a:t>
            </a:r>
          </a:p>
          <a:p>
            <a:r>
              <a:rPr lang="en-US" dirty="0" smtClean="0"/>
              <a:t>You have to cook for your family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670" y="0"/>
            <a:ext cx="7072330" cy="1219200"/>
          </a:xfrm>
        </p:spPr>
        <p:txBody>
          <a:bodyPr/>
          <a:lstStyle/>
          <a:p>
            <a:r>
              <a:rPr lang="en-US" sz="2800" dirty="0" err="1" smtClean="0"/>
              <a:t>Bellwork</a:t>
            </a:r>
            <a:r>
              <a:rPr lang="en-US" sz="2800" dirty="0" smtClean="0"/>
              <a:t>  - </a:t>
            </a:r>
            <a:r>
              <a:rPr lang="en-US" sz="2400" dirty="0" smtClean="0"/>
              <a:t>the use of </a:t>
            </a:r>
            <a:r>
              <a:rPr lang="en-US" sz="2400" dirty="0" err="1" smtClean="0"/>
              <a:t>Tener</a:t>
            </a:r>
            <a:r>
              <a:rPr lang="en-US" sz="2400" dirty="0" smtClean="0"/>
              <a:t> + </a:t>
            </a:r>
            <a:r>
              <a:rPr lang="en-US" sz="2400" dirty="0" err="1" smtClean="0"/>
              <a:t>que</a:t>
            </a:r>
            <a:r>
              <a:rPr lang="en-US" sz="2400" dirty="0" smtClean="0"/>
              <a:t> + infinitive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 smtClean="0"/>
              <a:t>Write the following in Spanish: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08" y="1285860"/>
            <a:ext cx="7000892" cy="4495800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I have to study for English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You have to eat vegetables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She has to read for the quiz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I have to speak in Spanish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We have to walk the dog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I have to clean the bathroom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My brothers have to cook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My mother has to vacuum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You have to take out the trash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Maria has to make her bed</a:t>
            </a:r>
          </a:p>
          <a:p>
            <a:pPr marL="514350" indent="-514350">
              <a:buFont typeface="+mj-lt"/>
              <a:buAutoNum type="arabicParenR"/>
            </a:pPr>
            <a:endParaRPr lang="en-US" sz="2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Bellwork</a:t>
            </a:r>
            <a:r>
              <a:rPr lang="en-US" sz="3200" dirty="0" smtClean="0"/>
              <a:t>. Write the following in Spanish  </a:t>
            </a:r>
            <a:r>
              <a:rPr lang="en-US" sz="2800" dirty="0" smtClean="0"/>
              <a:t>(use the near future)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600200"/>
            <a:ext cx="6715472" cy="4495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am going to swim tomorrow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are going to travel next week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Ana is going to cook later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am going to live in Spain next year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Pablo and I are going to clean the house this afternoon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2014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4716"/>
            <a:ext cx="7020272" cy="6853284"/>
          </a:xfrm>
        </p:spPr>
        <p:txBody>
          <a:bodyPr/>
          <a:lstStyle/>
          <a:p>
            <a:pPr marL="0" indent="0">
              <a:buNone/>
            </a:pPr>
            <a:r>
              <a:rPr lang="en-US" sz="2400" b="1" i="1" u="sng" dirty="0" err="1">
                <a:effectLst/>
              </a:rPr>
              <a:t>Dictado</a:t>
            </a:r>
            <a:r>
              <a:rPr lang="en-US" sz="2400" dirty="0">
                <a:effectLst/>
              </a:rPr>
              <a:t>  </a:t>
            </a:r>
            <a:r>
              <a:rPr lang="en-US" sz="2400" dirty="0" smtClean="0">
                <a:effectLst/>
              </a:rPr>
              <a:t>       </a:t>
            </a:r>
            <a:r>
              <a:rPr lang="en-US" sz="2400" u="sng" dirty="0">
                <a:effectLst/>
              </a:rPr>
              <a:t>La </a:t>
            </a:r>
            <a:r>
              <a:rPr lang="en-US" sz="2400" u="sng" dirty="0" err="1">
                <a:effectLst/>
              </a:rPr>
              <a:t>rutina</a:t>
            </a:r>
            <a:r>
              <a:rPr lang="en-US" sz="2400" u="sng" dirty="0">
                <a:effectLst/>
              </a:rPr>
              <a:t> de </a:t>
            </a:r>
            <a:r>
              <a:rPr lang="en-US" sz="2400" u="sng" dirty="0" smtClean="0">
                <a:effectLst/>
              </a:rPr>
              <a:t>Maria</a:t>
            </a:r>
          </a:p>
          <a:p>
            <a:pPr marL="0" indent="0">
              <a:buNone/>
            </a:pPr>
            <a:endParaRPr lang="en-US" sz="2400" dirty="0">
              <a:effectLst/>
            </a:endParaRPr>
          </a:p>
          <a:p>
            <a:pPr marL="0" indent="0">
              <a:buNone/>
            </a:pPr>
            <a:r>
              <a:rPr lang="en-US" sz="2800" dirty="0">
                <a:effectLst/>
              </a:rPr>
              <a:t>“Me </a:t>
            </a:r>
            <a:r>
              <a:rPr lang="en-US" sz="2800" dirty="0" err="1">
                <a:effectLst/>
              </a:rPr>
              <a:t>despierto</a:t>
            </a:r>
            <a:r>
              <a:rPr lang="en-US" sz="2800" dirty="0">
                <a:effectLst/>
              </a:rPr>
              <a:t> a las </a:t>
            </a:r>
            <a:r>
              <a:rPr lang="en-US" sz="2800" dirty="0" err="1">
                <a:effectLst/>
              </a:rPr>
              <a:t>seis</a:t>
            </a:r>
            <a:r>
              <a:rPr lang="en-US" sz="2800" dirty="0">
                <a:effectLst/>
              </a:rPr>
              <a:t> y media de la </a:t>
            </a:r>
            <a:r>
              <a:rPr lang="en-US" sz="2800" dirty="0" err="1">
                <a:effectLst/>
              </a:rPr>
              <a:t>mañana</a:t>
            </a:r>
            <a:r>
              <a:rPr lang="en-US" sz="2800" dirty="0">
                <a:effectLst/>
              </a:rPr>
              <a:t> y </a:t>
            </a:r>
            <a:r>
              <a:rPr lang="en-US" sz="2800" dirty="0" err="1">
                <a:effectLst/>
              </a:rPr>
              <a:t>luego</a:t>
            </a:r>
            <a:r>
              <a:rPr lang="en-US" sz="2800" dirty="0">
                <a:effectLst/>
              </a:rPr>
              <a:t> me </a:t>
            </a:r>
            <a:r>
              <a:rPr lang="en-US" sz="2800" dirty="0" err="1">
                <a:effectLst/>
              </a:rPr>
              <a:t>levanto</a:t>
            </a:r>
            <a:r>
              <a:rPr lang="en-US" sz="2800" dirty="0">
                <a:effectLst/>
              </a:rPr>
              <a:t>. Me </a:t>
            </a:r>
            <a:r>
              <a:rPr lang="en-US" sz="2800" dirty="0" err="1">
                <a:effectLst/>
              </a:rPr>
              <a:t>ducho</a:t>
            </a:r>
            <a:r>
              <a:rPr lang="en-US" sz="2800" dirty="0">
                <a:effectLst/>
              </a:rPr>
              <a:t> primero, </a:t>
            </a:r>
            <a:r>
              <a:rPr lang="en-US" sz="2800" dirty="0" err="1">
                <a:effectLst/>
              </a:rPr>
              <a:t>entonces</a:t>
            </a:r>
            <a:r>
              <a:rPr lang="en-US" sz="2800" dirty="0">
                <a:effectLst/>
              </a:rPr>
              <a:t> me </a:t>
            </a:r>
            <a:r>
              <a:rPr lang="en-US" sz="2800" dirty="0" err="1">
                <a:effectLst/>
              </a:rPr>
              <a:t>visto</a:t>
            </a:r>
            <a:r>
              <a:rPr lang="en-US" sz="2800" dirty="0">
                <a:effectLst/>
              </a:rPr>
              <a:t> y me </a:t>
            </a:r>
            <a:r>
              <a:rPr lang="en-US" sz="2800" dirty="0" err="1">
                <a:effectLst/>
              </a:rPr>
              <a:t>maquillo</a:t>
            </a:r>
            <a:r>
              <a:rPr lang="en-US" sz="2800" dirty="0">
                <a:effectLst/>
              </a:rPr>
              <a:t>.</a:t>
            </a:r>
          </a:p>
          <a:p>
            <a:pPr marL="0" indent="0">
              <a:buNone/>
            </a:pPr>
            <a:r>
              <a:rPr lang="en-US" sz="2800" dirty="0" err="1">
                <a:effectLst/>
              </a:rPr>
              <a:t>Tomo</a:t>
            </a:r>
            <a:r>
              <a:rPr lang="en-US" sz="2800" dirty="0">
                <a:effectLst/>
              </a:rPr>
              <a:t> el </a:t>
            </a:r>
            <a:r>
              <a:rPr lang="en-US" sz="2800" dirty="0" err="1">
                <a:effectLst/>
              </a:rPr>
              <a:t>desayuno</a:t>
            </a:r>
            <a:r>
              <a:rPr lang="en-US" sz="2800" dirty="0">
                <a:effectLst/>
              </a:rPr>
              <a:t> con mi </a:t>
            </a:r>
            <a:r>
              <a:rPr lang="en-US" sz="2800" dirty="0" err="1">
                <a:effectLst/>
              </a:rPr>
              <a:t>hermano</a:t>
            </a:r>
            <a:r>
              <a:rPr lang="en-US" sz="2800" dirty="0">
                <a:effectLst/>
              </a:rPr>
              <a:t> y me </a:t>
            </a:r>
            <a:r>
              <a:rPr lang="en-US" sz="2800" dirty="0" err="1">
                <a:effectLst/>
              </a:rPr>
              <a:t>voy</a:t>
            </a:r>
            <a:r>
              <a:rPr lang="en-US" sz="2800" dirty="0">
                <a:effectLst/>
              </a:rPr>
              <a:t> a la </a:t>
            </a:r>
            <a:r>
              <a:rPr lang="en-US" sz="2800" dirty="0" err="1">
                <a:effectLst/>
              </a:rPr>
              <a:t>escuela</a:t>
            </a:r>
            <a:r>
              <a:rPr lang="en-US" sz="2800" dirty="0">
                <a:effectLst/>
              </a:rPr>
              <a:t> a las </a:t>
            </a:r>
            <a:r>
              <a:rPr lang="en-US" sz="2800" dirty="0" err="1">
                <a:effectLst/>
              </a:rPr>
              <a:t>siete</a:t>
            </a:r>
            <a:r>
              <a:rPr lang="en-US" sz="2800" dirty="0">
                <a:effectLst/>
              </a:rPr>
              <a:t> de la </a:t>
            </a:r>
            <a:r>
              <a:rPr lang="en-US" sz="2800" dirty="0" err="1">
                <a:effectLst/>
              </a:rPr>
              <a:t>mañana</a:t>
            </a:r>
            <a:r>
              <a:rPr lang="en-US" sz="2800" dirty="0">
                <a:effectLst/>
              </a:rPr>
              <a:t>. </a:t>
            </a:r>
          </a:p>
          <a:p>
            <a:pPr marL="0" indent="0">
              <a:buNone/>
            </a:pPr>
            <a:r>
              <a:rPr lang="en-US" sz="2800" dirty="0" err="1">
                <a:effectLst/>
              </a:rPr>
              <a:t>Después</a:t>
            </a:r>
            <a:r>
              <a:rPr lang="en-US" sz="2800" dirty="0">
                <a:effectLst/>
              </a:rPr>
              <a:t> de las </a:t>
            </a:r>
            <a:r>
              <a:rPr lang="en-US" sz="2800" dirty="0" err="1">
                <a:effectLst/>
              </a:rPr>
              <a:t>clases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vuelvo</a:t>
            </a:r>
            <a:r>
              <a:rPr lang="en-US" sz="2800" dirty="0">
                <a:effectLst/>
              </a:rPr>
              <a:t> a casa a las </a:t>
            </a:r>
            <a:r>
              <a:rPr lang="en-US" sz="2800" dirty="0" err="1">
                <a:effectLst/>
              </a:rPr>
              <a:t>cuatro</a:t>
            </a:r>
            <a:r>
              <a:rPr lang="en-US" sz="2800" dirty="0">
                <a:effectLst/>
              </a:rPr>
              <a:t> de la </a:t>
            </a:r>
            <a:r>
              <a:rPr lang="en-US" sz="2800" dirty="0" err="1">
                <a:effectLst/>
              </a:rPr>
              <a:t>tarde</a:t>
            </a:r>
            <a:r>
              <a:rPr lang="en-US" sz="2800" dirty="0">
                <a:effectLst/>
              </a:rPr>
              <a:t>. </a:t>
            </a:r>
            <a:r>
              <a:rPr lang="en-US" sz="2800" dirty="0" err="1">
                <a:effectLst/>
              </a:rPr>
              <a:t>Hago</a:t>
            </a:r>
            <a:r>
              <a:rPr lang="en-US" sz="2800" dirty="0">
                <a:effectLst/>
              </a:rPr>
              <a:t> la </a:t>
            </a:r>
            <a:r>
              <a:rPr lang="en-US" sz="2800" dirty="0" err="1">
                <a:effectLst/>
              </a:rPr>
              <a:t>tarea</a:t>
            </a:r>
            <a:r>
              <a:rPr lang="en-US" sz="2800" dirty="0">
                <a:effectLst/>
              </a:rPr>
              <a:t> y </a:t>
            </a:r>
            <a:r>
              <a:rPr lang="en-US" sz="2800" dirty="0" err="1">
                <a:effectLst/>
              </a:rPr>
              <a:t>miro</a:t>
            </a:r>
            <a:r>
              <a:rPr lang="en-US" sz="2800" dirty="0">
                <a:effectLst/>
              </a:rPr>
              <a:t> la </a:t>
            </a:r>
            <a:r>
              <a:rPr lang="en-US" sz="2800" dirty="0" err="1">
                <a:effectLst/>
              </a:rPr>
              <a:t>télé</a:t>
            </a:r>
            <a:r>
              <a:rPr lang="en-US" sz="2800" dirty="0">
                <a:effectLst/>
              </a:rPr>
              <a:t> un </a:t>
            </a:r>
            <a:r>
              <a:rPr lang="en-US" sz="2800" dirty="0" err="1">
                <a:effectLst/>
              </a:rPr>
              <a:t>poco</a:t>
            </a:r>
            <a:r>
              <a:rPr lang="en-US" sz="2800" dirty="0">
                <a:effectLst/>
              </a:rPr>
              <a:t>. </a:t>
            </a:r>
            <a:r>
              <a:rPr lang="en-US" sz="2800" dirty="0" smtClean="0">
                <a:effectLst/>
              </a:rPr>
              <a:t>A </a:t>
            </a:r>
            <a:r>
              <a:rPr lang="en-US" sz="2800" dirty="0" err="1">
                <a:effectLst/>
              </a:rPr>
              <a:t>veces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tengo</a:t>
            </a:r>
            <a:r>
              <a:rPr lang="en-US" sz="2800" dirty="0">
                <a:effectLst/>
              </a:rPr>
              <a:t> que </a:t>
            </a:r>
            <a:r>
              <a:rPr lang="en-US" sz="2800" dirty="0" err="1">
                <a:effectLst/>
              </a:rPr>
              <a:t>cuidar</a:t>
            </a:r>
            <a:r>
              <a:rPr lang="en-US" sz="2800" dirty="0">
                <a:effectLst/>
              </a:rPr>
              <a:t> de mi </a:t>
            </a:r>
            <a:r>
              <a:rPr lang="en-US" sz="2800" dirty="0" err="1">
                <a:effectLst/>
              </a:rPr>
              <a:t>hermano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menor</a:t>
            </a:r>
            <a:r>
              <a:rPr lang="en-US" sz="2800" dirty="0">
                <a:effectLst/>
              </a:rPr>
              <a:t>. </a:t>
            </a:r>
            <a:r>
              <a:rPr lang="en-US" sz="2800" dirty="0" err="1">
                <a:effectLst/>
              </a:rPr>
              <a:t>Yo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ceno</a:t>
            </a:r>
            <a:r>
              <a:rPr lang="en-US" sz="2800" dirty="0">
                <a:effectLst/>
              </a:rPr>
              <a:t> a las </a:t>
            </a:r>
            <a:r>
              <a:rPr lang="en-US" sz="2800" dirty="0" err="1">
                <a:effectLst/>
              </a:rPr>
              <a:t>ocho</a:t>
            </a:r>
            <a:r>
              <a:rPr lang="en-US" sz="2800" dirty="0">
                <a:effectLst/>
              </a:rPr>
              <a:t> con mi </a:t>
            </a:r>
            <a:r>
              <a:rPr lang="en-US" sz="2800" dirty="0" err="1">
                <a:effectLst/>
              </a:rPr>
              <a:t>familia</a:t>
            </a:r>
            <a:r>
              <a:rPr lang="en-US" sz="2800" dirty="0">
                <a:effectLst/>
              </a:rPr>
              <a:t>; me </a:t>
            </a:r>
            <a:r>
              <a:rPr lang="en-US" sz="2800" dirty="0" err="1">
                <a:effectLst/>
              </a:rPr>
              <a:t>gusta</a:t>
            </a:r>
            <a:r>
              <a:rPr lang="en-US" sz="2800" dirty="0">
                <a:effectLst/>
              </a:rPr>
              <a:t> leer un </a:t>
            </a:r>
            <a:r>
              <a:rPr lang="en-US" sz="2800" dirty="0" err="1">
                <a:effectLst/>
              </a:rPr>
              <a:t>poco</a:t>
            </a:r>
            <a:r>
              <a:rPr lang="en-US" sz="2800" dirty="0">
                <a:effectLst/>
              </a:rPr>
              <a:t> antes de </a:t>
            </a:r>
            <a:r>
              <a:rPr lang="en-US" sz="2800" dirty="0" err="1">
                <a:effectLst/>
              </a:rPr>
              <a:t>dormir</a:t>
            </a:r>
            <a:r>
              <a:rPr lang="en-US" sz="2800" dirty="0">
                <a:effectLst/>
              </a:rPr>
              <a:t>. Me </a:t>
            </a:r>
            <a:r>
              <a:rPr lang="en-US" sz="2800" dirty="0" err="1">
                <a:effectLst/>
              </a:rPr>
              <a:t>acuesto</a:t>
            </a:r>
            <a:r>
              <a:rPr lang="en-US" sz="2800" dirty="0">
                <a:effectLst/>
              </a:rPr>
              <a:t> a las once de la </a:t>
            </a:r>
            <a:r>
              <a:rPr lang="en-US" sz="2800" dirty="0" err="1">
                <a:effectLst/>
              </a:rPr>
              <a:t>noche</a:t>
            </a:r>
            <a:r>
              <a:rPr lang="en-US" sz="2800" dirty="0">
                <a:effectLst/>
              </a:rPr>
              <a:t>.”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77129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Reflexive Verbs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In English, we really don’t identify with reflexive verbs. So these will seem strange to you.</a:t>
            </a:r>
          </a:p>
        </p:txBody>
      </p:sp>
    </p:spTree>
    <p:extLst>
      <p:ext uri="{BB962C8B-B14F-4D97-AF65-F5344CB8AC3E}">
        <p14:creationId xmlns:p14="http://schemas.microsoft.com/office/powerpoint/2010/main" val="361965766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Reflexive Verbs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428860" y="1357298"/>
            <a:ext cx="6400800" cy="4495800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In English, a sentence using a “so called” reflexive verb might be…</a:t>
            </a:r>
          </a:p>
          <a:p>
            <a:pPr eaLnBrk="1" hangingPunct="1"/>
            <a:r>
              <a:rPr lang="en-US" altLang="en-US" sz="4800" dirty="0" smtClean="0"/>
              <a:t>Lauren brushes her hair.</a:t>
            </a:r>
          </a:p>
          <a:p>
            <a:pPr eaLnBrk="1" hangingPunct="1"/>
            <a:r>
              <a:rPr lang="en-US" altLang="en-US" sz="4800" dirty="0" smtClean="0"/>
              <a:t>Scott bathes himself.</a:t>
            </a:r>
          </a:p>
        </p:txBody>
      </p:sp>
    </p:spTree>
    <p:extLst>
      <p:ext uri="{BB962C8B-B14F-4D97-AF65-F5344CB8AC3E}">
        <p14:creationId xmlns:p14="http://schemas.microsoft.com/office/powerpoint/2010/main" val="25921594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Reflexive Verbs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You must remember that these are actions being done </a:t>
            </a:r>
            <a:r>
              <a:rPr lang="en-US" altLang="en-US" sz="4800" b="1" smtClean="0"/>
              <a:t>to oneself, by oneself</a:t>
            </a:r>
            <a:r>
              <a:rPr lang="en-US" altLang="en-US" sz="4800" smtClean="0"/>
              <a:t>. For example:</a:t>
            </a:r>
          </a:p>
          <a:p>
            <a:pPr eaLnBrk="1" hangingPunct="1"/>
            <a:r>
              <a:rPr lang="en-US" altLang="en-US" sz="4800" smtClean="0"/>
              <a:t>I wash my (my own) hair.</a:t>
            </a:r>
          </a:p>
        </p:txBody>
      </p:sp>
    </p:spTree>
    <p:extLst>
      <p:ext uri="{BB962C8B-B14F-4D97-AF65-F5344CB8AC3E}">
        <p14:creationId xmlns:p14="http://schemas.microsoft.com/office/powerpoint/2010/main" val="23321777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dirty="0" smtClean="0"/>
              <a:t>Reflexive Pronouns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5984" y="2214554"/>
            <a:ext cx="3071833" cy="3857652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 sz="3200" b="1" dirty="0" smtClean="0"/>
              <a:t>me</a:t>
            </a:r>
            <a:r>
              <a:rPr lang="en-US" altLang="en-US" sz="3200" dirty="0" smtClean="0"/>
              <a:t>	(myself)</a:t>
            </a:r>
            <a:br>
              <a:rPr lang="en-US" altLang="en-US" sz="3200" dirty="0" smtClean="0"/>
            </a:br>
            <a:endParaRPr lang="en-US" altLang="en-US" sz="3200" dirty="0" smtClean="0"/>
          </a:p>
          <a:p>
            <a:pPr eaLnBrk="1" hangingPunct="1">
              <a:buFont typeface="Wingdings" charset="2"/>
              <a:buNone/>
            </a:pPr>
            <a:r>
              <a:rPr lang="en-US" altLang="en-US" sz="3200" b="1" dirty="0" err="1" smtClean="0"/>
              <a:t>te</a:t>
            </a:r>
            <a:r>
              <a:rPr lang="en-US" altLang="en-US" sz="3200" b="1" dirty="0" smtClean="0"/>
              <a:t>	</a:t>
            </a:r>
            <a:r>
              <a:rPr lang="en-US" altLang="en-US" sz="3200" dirty="0" smtClean="0"/>
              <a:t>  (yourself)</a:t>
            </a:r>
          </a:p>
          <a:p>
            <a:pPr eaLnBrk="1" hangingPunct="1">
              <a:buFont typeface="Wingdings" charset="2"/>
              <a:buNone/>
            </a:pPr>
            <a:endParaRPr lang="en-US" altLang="en-US" sz="3200" dirty="0" smtClean="0"/>
          </a:p>
          <a:p>
            <a:pPr eaLnBrk="1" hangingPunct="1">
              <a:buFont typeface="Wingdings" charset="2"/>
              <a:buNone/>
            </a:pPr>
            <a:r>
              <a:rPr lang="en-US" altLang="en-US" sz="3200" b="1" dirty="0" smtClean="0"/>
              <a:t>se</a:t>
            </a:r>
            <a:r>
              <a:rPr lang="en-US" altLang="en-US" sz="3200" dirty="0" smtClean="0"/>
              <a:t>	(himself or</a:t>
            </a:r>
            <a:br>
              <a:rPr lang="en-US" altLang="en-US" sz="3200" dirty="0" smtClean="0"/>
            </a:br>
            <a:r>
              <a:rPr lang="en-US" altLang="en-US" sz="3200" dirty="0" smtClean="0"/>
              <a:t>      herself)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500694" y="1928802"/>
            <a:ext cx="3375053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 sz="3200" b="1" dirty="0" err="1" smtClean="0"/>
              <a:t>nos</a:t>
            </a:r>
            <a:r>
              <a:rPr lang="en-US" altLang="en-US" sz="3200" dirty="0" smtClean="0"/>
              <a:t>	  (ourselves)</a:t>
            </a:r>
            <a:br>
              <a:rPr lang="en-US" altLang="en-US" sz="3200" dirty="0" smtClean="0"/>
            </a:br>
            <a:endParaRPr lang="en-US" altLang="en-US" sz="3200" dirty="0" smtClean="0"/>
          </a:p>
          <a:p>
            <a:pPr eaLnBrk="1" hangingPunct="1">
              <a:buFont typeface="Wingdings" charset="2"/>
              <a:buNone/>
            </a:pPr>
            <a:r>
              <a:rPr lang="en-US" altLang="en-US" sz="3200" b="1" dirty="0" err="1" smtClean="0"/>
              <a:t>os</a:t>
            </a:r>
            <a:r>
              <a:rPr lang="en-US" altLang="en-US" sz="3200" dirty="0" smtClean="0"/>
              <a:t>    (yourselves)</a:t>
            </a:r>
            <a:br>
              <a:rPr lang="en-US" altLang="en-US" sz="3200" dirty="0" smtClean="0"/>
            </a:br>
            <a:endParaRPr lang="en-US" altLang="en-US" sz="3200" dirty="0" smtClean="0"/>
          </a:p>
          <a:p>
            <a:pPr eaLnBrk="1" hangingPunct="1">
              <a:buFont typeface="Wingdings" charset="2"/>
              <a:buNone/>
            </a:pPr>
            <a:r>
              <a:rPr lang="en-US" altLang="en-US" sz="3200" b="1" dirty="0" smtClean="0"/>
              <a:t>se   </a:t>
            </a:r>
            <a:r>
              <a:rPr lang="en-US" altLang="en-US" sz="3200" dirty="0" smtClean="0"/>
              <a:t>(themselves      	or yourselves)  	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3200" b="1" dirty="0" smtClean="0"/>
              <a:t>      </a:t>
            </a:r>
            <a:endParaRPr lang="en-US" altLang="en-US" sz="2400" dirty="0" smtClean="0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5500694" y="1905000"/>
            <a:ext cx="0" cy="495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263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  <p:bldP spid="30724" grpId="0" build="p" autoUpdateAnimBg="0"/>
      <p:bldP spid="307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LAVARSE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0298" y="2000240"/>
            <a:ext cx="2551105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 sz="4400" dirty="0" smtClean="0"/>
              <a:t>me </a:t>
            </a:r>
            <a:r>
              <a:rPr lang="en-US" altLang="en-US" sz="4400" dirty="0" err="1" smtClean="0"/>
              <a:t>lav</a:t>
            </a:r>
            <a:r>
              <a:rPr lang="en-US" altLang="en-US" sz="4400" u="sng" dirty="0" err="1" smtClean="0"/>
              <a:t>o</a:t>
            </a:r>
            <a:endParaRPr lang="en-US" altLang="en-US" sz="4400" dirty="0" smtClean="0"/>
          </a:p>
          <a:p>
            <a:pPr eaLnBrk="1" hangingPunct="1">
              <a:buFont typeface="Wingdings" charset="2"/>
              <a:buNone/>
            </a:pPr>
            <a:endParaRPr lang="en-US" altLang="en-US" sz="4400" dirty="0" smtClean="0"/>
          </a:p>
          <a:p>
            <a:pPr eaLnBrk="1" hangingPunct="1">
              <a:buFont typeface="Wingdings" charset="2"/>
              <a:buNone/>
            </a:pPr>
            <a:r>
              <a:rPr lang="en-US" altLang="en-US" sz="4400" dirty="0" err="1" smtClean="0"/>
              <a:t>te</a:t>
            </a:r>
            <a:r>
              <a:rPr lang="en-US" altLang="en-US" sz="4400" dirty="0" smtClean="0"/>
              <a:t> lav</a:t>
            </a:r>
            <a:r>
              <a:rPr lang="en-US" altLang="en-US" sz="4400" u="sng" dirty="0" smtClean="0"/>
              <a:t>as</a:t>
            </a:r>
            <a:endParaRPr lang="en-US" altLang="en-US" sz="4400" dirty="0" smtClean="0"/>
          </a:p>
          <a:p>
            <a:pPr eaLnBrk="1" hangingPunct="1">
              <a:buFont typeface="Wingdings" charset="2"/>
              <a:buNone/>
            </a:pPr>
            <a:endParaRPr lang="en-US" altLang="en-US" sz="4400" dirty="0" smtClean="0"/>
          </a:p>
          <a:p>
            <a:pPr eaLnBrk="1" hangingPunct="1">
              <a:buFont typeface="Wingdings" charset="2"/>
              <a:buNone/>
            </a:pPr>
            <a:r>
              <a:rPr lang="en-US" altLang="en-US" sz="4400" dirty="0" smtClean="0"/>
              <a:t>se lav</a:t>
            </a:r>
            <a:r>
              <a:rPr lang="en-US" altLang="en-US" sz="4400" u="sng" dirty="0" smtClean="0"/>
              <a:t>a</a:t>
            </a:r>
            <a:endParaRPr lang="en-US" altLang="en-US" sz="3600" dirty="0" smtClean="0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87975" y="1857364"/>
            <a:ext cx="3756025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 sz="4400" dirty="0" err="1" smtClean="0"/>
              <a:t>nos</a:t>
            </a:r>
            <a:r>
              <a:rPr lang="en-US" altLang="en-US" sz="4400" dirty="0" smtClean="0"/>
              <a:t> </a:t>
            </a:r>
            <a:r>
              <a:rPr lang="en-US" altLang="en-US" sz="4400" dirty="0" err="1" smtClean="0"/>
              <a:t>lav</a:t>
            </a:r>
            <a:r>
              <a:rPr lang="en-US" altLang="en-US" sz="4400" u="sng" dirty="0" err="1" smtClean="0"/>
              <a:t>amos</a:t>
            </a:r>
            <a:endParaRPr lang="en-US" altLang="en-US" sz="4400" dirty="0" smtClean="0"/>
          </a:p>
          <a:p>
            <a:pPr eaLnBrk="1" hangingPunct="1">
              <a:buFont typeface="Wingdings" charset="2"/>
              <a:buNone/>
            </a:pPr>
            <a:endParaRPr lang="en-US" altLang="en-US" sz="4400" dirty="0" smtClean="0"/>
          </a:p>
          <a:p>
            <a:pPr eaLnBrk="1" hangingPunct="1">
              <a:buFont typeface="Wingdings" charset="2"/>
              <a:buNone/>
            </a:pPr>
            <a:r>
              <a:rPr lang="en-US" altLang="en-US" sz="4400" dirty="0" err="1" smtClean="0"/>
              <a:t>os</a:t>
            </a:r>
            <a:r>
              <a:rPr lang="en-US" altLang="en-US" sz="4400" dirty="0" smtClean="0"/>
              <a:t> </a:t>
            </a:r>
            <a:r>
              <a:rPr lang="en-US" altLang="en-US" sz="4400" dirty="0" err="1" smtClean="0"/>
              <a:t>lav</a:t>
            </a:r>
            <a:r>
              <a:rPr lang="en-US" altLang="en-US" sz="4400" u="sng" dirty="0" err="1" smtClean="0"/>
              <a:t>áis</a:t>
            </a:r>
            <a:endParaRPr lang="en-US" altLang="en-US" sz="4400" dirty="0" smtClean="0"/>
          </a:p>
          <a:p>
            <a:pPr eaLnBrk="1" hangingPunct="1">
              <a:buFont typeface="Wingdings" charset="2"/>
              <a:buNone/>
            </a:pPr>
            <a:endParaRPr lang="en-US" altLang="en-US" sz="4400" dirty="0" smtClean="0"/>
          </a:p>
          <a:p>
            <a:pPr eaLnBrk="1" hangingPunct="1">
              <a:buFont typeface="Wingdings" charset="2"/>
              <a:buNone/>
            </a:pPr>
            <a:r>
              <a:rPr lang="en-US" altLang="en-US" sz="4400" dirty="0" smtClean="0"/>
              <a:t>se </a:t>
            </a:r>
            <a:r>
              <a:rPr lang="en-US" altLang="en-US" sz="4400" dirty="0" err="1" smtClean="0"/>
              <a:t>lav</a:t>
            </a:r>
            <a:r>
              <a:rPr lang="en-US" altLang="en-US" sz="4400" u="sng" dirty="0" err="1" smtClean="0"/>
              <a:t>an</a:t>
            </a:r>
            <a:endParaRPr lang="en-US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2764105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  <p:bldP spid="55300" grpId="0" build="p" autoUpdateAnimBg="0"/>
    </p:bldLst>
  </p:timing>
</p:sld>
</file>

<file path=ppt/theme/theme1.xml><?xml version="1.0" encoding="utf-8"?>
<a:theme xmlns:a="http://schemas.openxmlformats.org/drawingml/2006/main" name="Propuesta">
  <a:themeElements>
    <a:clrScheme name="Propuesta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ues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puesta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uesta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uesta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uesta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uesta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uesta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uesta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uesta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74622</TotalTime>
  <Words>809</Words>
  <Application>Microsoft Office PowerPoint</Application>
  <PresentationFormat>On-screen Show (4:3)</PresentationFormat>
  <Paragraphs>174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Calibri</vt:lpstr>
      <vt:lpstr>Comic Sans MS</vt:lpstr>
      <vt:lpstr>Wingdings</vt:lpstr>
      <vt:lpstr>Propuesta</vt:lpstr>
      <vt:lpstr>PowerPoint Presentation</vt:lpstr>
      <vt:lpstr>Reflexive Verbs</vt:lpstr>
      <vt:lpstr>Reflexive Verbs</vt:lpstr>
      <vt:lpstr>Reflexive Verbs</vt:lpstr>
      <vt:lpstr>Reflexive Verbs</vt:lpstr>
      <vt:lpstr>Reflexive Verbs</vt:lpstr>
      <vt:lpstr>Reflexive Verbs</vt:lpstr>
      <vt:lpstr>Reflexive Pronouns</vt:lpstr>
      <vt:lpstr>LAVARSE</vt:lpstr>
      <vt:lpstr>Reflexive Pronouns</vt:lpstr>
      <vt:lpstr>Rutina diaria</vt:lpstr>
      <vt:lpstr>¿A qué hora….?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Despertarse..... to wake up Levantarse........to get up</vt:lpstr>
      <vt:lpstr>¿A qué hora te levantas?               - Me levanto a las siete</vt:lpstr>
      <vt:lpstr> Luego... Me lavo la cara (face)  (lavarse)    Me ducho (ducharse)              Me baño     (bañarse)</vt:lpstr>
      <vt:lpstr>Me visto       (Vestirse) Me pongo la ropa  (ponerse)</vt:lpstr>
      <vt:lpstr>Me maquillo                            Maquillarse</vt:lpstr>
      <vt:lpstr>Me afeito     Afeitarse</vt:lpstr>
      <vt:lpstr>Me peino         Peinarse</vt:lpstr>
      <vt:lpstr>Yo tomo el desayuno</vt:lpstr>
      <vt:lpstr>PowerPoint Presentation</vt:lpstr>
      <vt:lpstr>Después….  Me voy a  la  escuela  or   Salgo de casa </vt:lpstr>
      <vt:lpstr>¿A qué hora vas a la escuela?  -A las ocho y media voy a la escuela   ¿ Como llegas a la escuela?  Llego a la escuela en autobús    </vt:lpstr>
      <vt:lpstr>¿A qué hora terminas las clases? ¿A qué hora vuelvas a casa? </vt:lpstr>
      <vt:lpstr>Por la tarde</vt:lpstr>
      <vt:lpstr>¿A qué hora cenas? - Ceno a las siete y media.   ¿ Que comes? </vt:lpstr>
      <vt:lpstr>Hago la tarea</vt:lpstr>
      <vt:lpstr>Navego por la red</vt:lpstr>
      <vt:lpstr>Acostarse ¿A qué hora te acuestas?  - Me acuesto a las once y      media de la noche.</vt:lpstr>
      <vt:lpstr>Bellwork. Answer the following questions in complete senteneces. </vt:lpstr>
      <vt:lpstr>PowerPoint Presentation</vt:lpstr>
      <vt:lpstr>Put the following sentences about Arturo in the right order, then change them in the Yo form:</vt:lpstr>
      <vt:lpstr>Write the following in Spanish  Bellwork</vt:lpstr>
      <vt:lpstr>PowerPoint Presentation</vt:lpstr>
      <vt:lpstr>Write the following in Spanish</vt:lpstr>
      <vt:lpstr>Build the sentences using the following:</vt:lpstr>
      <vt:lpstr>Bellwork – write the following in spanish </vt:lpstr>
      <vt:lpstr>Bellwork  - the use of Tener + que + infinitive Write the following in Spanish: </vt:lpstr>
      <vt:lpstr>Bellwork. Write the following in Spanish  (use the near future)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Rutina Diaria</dc:title>
  <dc:creator>Marta Aiguasenosa</dc:creator>
  <cp:lastModifiedBy>ESTEFANIA CUNHA</cp:lastModifiedBy>
  <cp:revision>2636</cp:revision>
  <dcterms:created xsi:type="dcterms:W3CDTF">2009-02-17T20:43:10Z</dcterms:created>
  <dcterms:modified xsi:type="dcterms:W3CDTF">2018-01-23T19:30:17Z</dcterms:modified>
</cp:coreProperties>
</file>